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73" r:id="rId9"/>
    <p:sldId id="265" r:id="rId10"/>
    <p:sldId id="266" r:id="rId11"/>
    <p:sldId id="267" r:id="rId12"/>
    <p:sldId id="268" r:id="rId13"/>
    <p:sldId id="269" r:id="rId14"/>
    <p:sldId id="271"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630" autoAdjust="0"/>
  </p:normalViewPr>
  <p:slideViewPr>
    <p:cSldViewPr snapToGrid="0">
      <p:cViewPr varScale="1">
        <p:scale>
          <a:sx n="60" d="100"/>
          <a:sy n="60" d="100"/>
        </p:scale>
        <p:origin x="11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03BABB-B974-4C75-8536-24F9F4B90E56}" type="datetimeFigureOut">
              <a:rPr lang="zh-TW" altLang="en-US" smtClean="0"/>
              <a:t>2019/10/18</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CC9F07-1264-4281-8B2D-9C242FDC388A}" type="slidenum">
              <a:rPr lang="zh-TW" altLang="en-US" smtClean="0"/>
              <a:t>‹#›</a:t>
            </a:fld>
            <a:endParaRPr lang="zh-TW" altLang="en-US"/>
          </a:p>
        </p:txBody>
      </p:sp>
    </p:spTree>
    <p:extLst>
      <p:ext uri="{BB962C8B-B14F-4D97-AF65-F5344CB8AC3E}">
        <p14:creationId xmlns:p14="http://schemas.microsoft.com/office/powerpoint/2010/main" val="2275238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latin typeface="微軟正黑體" panose="020B0604030504040204" pitchFamily="34" charset="-120"/>
                <a:ea typeface="微軟正黑體" panose="020B0604030504040204" pitchFamily="34" charset="-120"/>
              </a:rPr>
              <a:t>本篇文章在了解是否可以從用戶在手機上</a:t>
            </a:r>
            <a:r>
              <a:rPr lang="zh-TW" altLang="en-US" sz="1200" b="1" dirty="0" smtClean="0">
                <a:latin typeface="微軟正黑體" panose="020B0604030504040204" pitchFamily="34" charset="-120"/>
                <a:ea typeface="微軟正黑體" panose="020B0604030504040204" pitchFamily="34" charset="-120"/>
              </a:rPr>
              <a:t>花費的時間</a:t>
            </a:r>
            <a:r>
              <a:rPr lang="zh-TW" altLang="en-US" sz="1200" dirty="0" smtClean="0">
                <a:latin typeface="微軟正黑體" panose="020B0604030504040204" pitchFamily="34" charset="-120"/>
                <a:ea typeface="微軟正黑體" panose="020B0604030504040204" pitchFamily="34" charset="-120"/>
              </a:rPr>
              <a:t>，</a:t>
            </a:r>
            <a:r>
              <a:rPr lang="zh-TW" altLang="en-US" sz="1200" b="1" dirty="0" smtClean="0">
                <a:latin typeface="微軟正黑體" panose="020B0604030504040204" pitchFamily="34" charset="-120"/>
                <a:ea typeface="微軟正黑體" panose="020B0604030504040204" pitchFamily="34" charset="-120"/>
              </a:rPr>
              <a:t>拿起電話的次數</a:t>
            </a:r>
            <a:r>
              <a:rPr lang="zh-TW" altLang="en-US" sz="1200" dirty="0" smtClean="0">
                <a:latin typeface="微軟正黑體" panose="020B0604030504040204" pitchFamily="34" charset="-120"/>
                <a:ea typeface="微軟正黑體" panose="020B0604030504040204" pitchFamily="34" charset="-120"/>
              </a:rPr>
              <a:t>以及每天收到的</a:t>
            </a:r>
            <a:r>
              <a:rPr lang="zh-TW" altLang="en-US" sz="1200" b="1" dirty="0" smtClean="0">
                <a:latin typeface="微軟正黑體" panose="020B0604030504040204" pitchFamily="34" charset="-120"/>
                <a:ea typeface="微軟正黑體" panose="020B0604030504040204" pitchFamily="34" charset="-120"/>
              </a:rPr>
              <a:t>通知數</a:t>
            </a:r>
            <a:r>
              <a:rPr lang="zh-TW" altLang="en-US" sz="1200" b="0" dirty="0" smtClean="0">
                <a:latin typeface="微軟正黑體" panose="020B0604030504040204" pitchFamily="34" charset="-120"/>
                <a:ea typeface="微軟正黑體" panose="020B0604030504040204" pitchFamily="34" charset="-120"/>
              </a:rPr>
              <a:t>會不會影響用戶的行為</a:t>
            </a:r>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a:t>
            </a:fld>
            <a:endParaRPr lang="zh-TW" altLang="en-US"/>
          </a:p>
        </p:txBody>
      </p:sp>
    </p:spTree>
    <p:extLst>
      <p:ext uri="{BB962C8B-B14F-4D97-AF65-F5344CB8AC3E}">
        <p14:creationId xmlns:p14="http://schemas.microsoft.com/office/powerpoint/2010/main" val="2128541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t>每個心理測驗量表都與至少一個客觀量度相關聯，但是這些關係的強度遠不能令人信服。例如，現有的智能手機</a:t>
            </a:r>
            <a:r>
              <a:rPr lang="en-US" altLang="zh-TW" sz="1200" dirty="0" smtClean="0"/>
              <a:t>``</a:t>
            </a:r>
            <a:r>
              <a:rPr lang="zh-TW" altLang="en-US" sz="1200" dirty="0" smtClean="0"/>
              <a:t>成癮</a:t>
            </a:r>
            <a:r>
              <a:rPr lang="en-US" altLang="zh-TW" sz="1200" dirty="0" smtClean="0"/>
              <a:t>‘’</a:t>
            </a:r>
            <a:r>
              <a:rPr lang="zh-TW" altLang="en-US" sz="1200" dirty="0" smtClean="0"/>
              <a:t>量表與可能與行為成癮相關的</a:t>
            </a:r>
            <a:r>
              <a:rPr lang="en-US" altLang="zh-TW" sz="1200" dirty="0" smtClean="0"/>
              <a:t>``</a:t>
            </a:r>
            <a:r>
              <a:rPr lang="zh-TW" altLang="en-US" sz="1200" dirty="0" smtClean="0"/>
              <a:t>快速檢查</a:t>
            </a:r>
            <a:r>
              <a:rPr lang="en-US" altLang="zh-TW" sz="1200" dirty="0" smtClean="0"/>
              <a:t>‘’</a:t>
            </a:r>
            <a:r>
              <a:rPr lang="zh-TW" altLang="en-US" sz="1200" dirty="0" smtClean="0"/>
              <a:t>行為之間的相關性不強。</a:t>
            </a:r>
            <a:r>
              <a:rPr lang="zh-TW" altLang="en-US" sz="1200" dirty="0" smtClean="0">
                <a:latin typeface="微軟正黑體" panose="020B0604030504040204" pitchFamily="34" charset="-120"/>
                <a:ea typeface="微軟正黑體" panose="020B0604030504040204" pitchFamily="34" charset="-120"/>
              </a:rPr>
              <a:t>由於這些量表難以捕捉簡單的行為，因此如何有效地測量習慣性，非典型性和更複雜的行為模式仍存在疑問。</a:t>
            </a:r>
            <a:endParaRPr lang="en-US" altLang="zh-TW" sz="1200" dirty="0" smtClean="0">
              <a:latin typeface="微軟正黑體" panose="020B0604030504040204" pitchFamily="34" charset="-120"/>
              <a:ea typeface="微軟正黑體" panose="020B0604030504040204" pitchFamily="34" charset="-120"/>
            </a:endParaRPr>
          </a:p>
          <a:p>
            <a:endParaRPr lang="en-US" altLang="zh-TW" sz="1200" dirty="0" smtClean="0"/>
          </a:p>
          <a:p>
            <a:endParaRPr lang="en-US" altLang="zh-TW" sz="1200" dirty="0" smtClean="0"/>
          </a:p>
          <a:p>
            <a:r>
              <a:rPr lang="zh-TW" altLang="en-US" sz="1200" dirty="0" smtClean="0"/>
              <a:t>雖然正在研究的量表是為了得到特定的結構（例如，成癮或恐懼症）而開發的，但它們經常用於量化普通人群中的使用量。沒有考慮這些行為在一般人群中的典型程度。隨著時間，科技的使用變得習慣且更加缺乏自己的想法，心理學在研究技術使用時應該開始擺脫行為成癮框架。</a:t>
            </a:r>
            <a:endParaRPr lang="en-US" altLang="zh-TW"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t>Apple</a:t>
            </a:r>
            <a:r>
              <a:rPr lang="zh-TW" altLang="en-US" sz="1200" dirty="0" smtClean="0"/>
              <a:t>和</a:t>
            </a:r>
            <a:r>
              <a:rPr lang="en-US" altLang="zh-TW" sz="1200" dirty="0" smtClean="0"/>
              <a:t>Google</a:t>
            </a:r>
            <a:r>
              <a:rPr lang="zh-TW" altLang="en-US" sz="1200" dirty="0" smtClean="0"/>
              <a:t>現在直接向所有用戶提供了更多行為科學相關數據，這提供了一種獲得客觀行為基本指標的簡單方法。將來就會導致許多其他研究人員利用從這些屏幕時間應用程序中獲得的數據。這些並不表示在這個研究領域沒有自我報告或心理檢測的部分。</a:t>
            </a:r>
            <a:endParaRPr lang="zh-TW"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dirty="0" smtClean="0"/>
          </a:p>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13</a:t>
            </a:fld>
            <a:endParaRPr lang="zh-TW" altLang="en-US"/>
          </a:p>
        </p:txBody>
      </p:sp>
    </p:spTree>
    <p:extLst>
      <p:ext uri="{BB962C8B-B14F-4D97-AF65-F5344CB8AC3E}">
        <p14:creationId xmlns:p14="http://schemas.microsoft.com/office/powerpoint/2010/main" val="1678042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第一，此處使用的行為指標有限。例如，本研究使用每日跟踪，而不是基於每小時使用模式來細化時間指標</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第二個局限性是我們對</a:t>
            </a:r>
            <a:r>
              <a:rPr lang="en-US" altLang="zh-TW" sz="1200" dirty="0" smtClean="0">
                <a:latin typeface="微軟正黑體" panose="020B0604030504040204" pitchFamily="34" charset="-120"/>
                <a:ea typeface="微軟正黑體" panose="020B0604030504040204" pitchFamily="34" charset="-120"/>
              </a:rPr>
              <a:t>Apple</a:t>
            </a:r>
            <a:r>
              <a:rPr lang="zh-TW" altLang="en-US" sz="1200" dirty="0" smtClean="0">
                <a:latin typeface="微軟正黑體" panose="020B0604030504040204" pitchFamily="34" charset="-120"/>
                <a:ea typeface="微軟正黑體" panose="020B0604030504040204" pitchFamily="34" charset="-120"/>
              </a:rPr>
              <a:t>屏幕時間的特定使用，因為該系統允許受測者實時查看自己的數據，這可能部分解釋了為什麼自我報告的估算值與客觀行為檢更測具有利地相關性。</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第三，先前的研究表明</a:t>
            </a:r>
            <a:r>
              <a:rPr lang="en-US" altLang="zh-TW" sz="1200" dirty="0" smtClean="0">
                <a:latin typeface="微軟正黑體" panose="020B0604030504040204" pitchFamily="34" charset="-120"/>
                <a:ea typeface="微軟正黑體" panose="020B0604030504040204" pitchFamily="34" charset="-120"/>
              </a:rPr>
              <a:t>iPhone</a:t>
            </a:r>
            <a:r>
              <a:rPr lang="zh-TW" altLang="en-US" sz="1200" dirty="0" smtClean="0">
                <a:latin typeface="微軟正黑體" panose="020B0604030504040204" pitchFamily="34" charset="-120"/>
                <a:ea typeface="微軟正黑體" panose="020B0604030504040204" pitchFamily="34" charset="-120"/>
              </a:rPr>
              <a:t>和</a:t>
            </a:r>
            <a:r>
              <a:rPr lang="en-US" altLang="zh-TW" sz="1200" dirty="0" smtClean="0">
                <a:latin typeface="微軟正黑體" panose="020B0604030504040204" pitchFamily="34" charset="-120"/>
                <a:ea typeface="微軟正黑體" panose="020B0604030504040204" pitchFamily="34" charset="-120"/>
              </a:rPr>
              <a:t>Android</a:t>
            </a:r>
            <a:r>
              <a:rPr lang="zh-TW" altLang="en-US" sz="1200" dirty="0" smtClean="0">
                <a:latin typeface="微軟正黑體" panose="020B0604030504040204" pitchFamily="34" charset="-120"/>
                <a:ea typeface="微軟正黑體" panose="020B0604030504040204" pitchFamily="34" charset="-120"/>
              </a:rPr>
              <a:t>系統之間的行為和個性有所不同</a:t>
            </a:r>
            <a:r>
              <a:rPr lang="en-US" altLang="zh-TW" sz="1200" dirty="0" smtClean="0"/>
              <a:t>(Shaw et al., 2016)</a:t>
            </a:r>
            <a:r>
              <a:rPr lang="zh-TW" altLang="en-US" sz="1200" dirty="0" smtClean="0">
                <a:latin typeface="微軟正黑體" panose="020B0604030504040204" pitchFamily="34" charset="-120"/>
                <a:ea typeface="微軟正黑體" panose="020B0604030504040204" pitchFamily="34" charset="-120"/>
              </a:rPr>
              <a:t>。然而，</a:t>
            </a:r>
            <a:r>
              <a:rPr lang="en-US" altLang="zh-TW" sz="1200" dirty="0" smtClean="0"/>
              <a:t>Andrews et al. (2015)</a:t>
            </a:r>
            <a:r>
              <a:rPr lang="zh-TW" altLang="en-US" sz="1200" dirty="0" smtClean="0">
                <a:latin typeface="微軟正黑體" panose="020B0604030504040204" pitchFamily="34" charset="-120"/>
                <a:ea typeface="微軟正黑體" panose="020B0604030504040204" pitchFamily="34" charset="-120"/>
              </a:rPr>
              <a:t>報告中的每日拿起手機的次數幾乎相同，這表明，無論使用哪種操作系統，我們樣本中報告的平均每日拿起手機的次數非常相似。</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14</a:t>
            </a:fld>
            <a:endParaRPr lang="zh-TW" altLang="en-US"/>
          </a:p>
        </p:txBody>
      </p:sp>
    </p:spTree>
    <p:extLst>
      <p:ext uri="{BB962C8B-B14F-4D97-AF65-F5344CB8AC3E}">
        <p14:creationId xmlns:p14="http://schemas.microsoft.com/office/powerpoint/2010/main" val="241494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latin typeface="微軟正黑體" panose="020B0604030504040204" pitchFamily="34" charset="-120"/>
                <a:ea typeface="微軟正黑體" panose="020B0604030504040204" pitchFamily="34" charset="-120"/>
              </a:rPr>
              <a:t>迄今為止，行為科學的方法幾乎都集中在要求人們考慮使用某技術的個人經驗，以便更好地了解其影響</a:t>
            </a:r>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2</a:t>
            </a:fld>
            <a:endParaRPr lang="zh-TW" altLang="en-US"/>
          </a:p>
        </p:txBody>
      </p:sp>
    </p:spTree>
    <p:extLst>
      <p:ext uri="{BB962C8B-B14F-4D97-AF65-F5344CB8AC3E}">
        <p14:creationId xmlns:p14="http://schemas.microsoft.com/office/powerpoint/2010/main" val="183857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社會科學家常採用兩種常見的方法來得到技術使用的“行為”。</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第二種方法利用量化技術相關經驗的問卷。為了得到和預測實際行為，創建了大量自我報告的措施</a:t>
            </a:r>
            <a:endParaRPr lang="en-US" altLang="zh-TW" sz="1200" dirty="0" smtClean="0">
              <a:latin typeface="微軟正黑體" panose="020B0604030504040204" pitchFamily="34" charset="-120"/>
              <a:ea typeface="微軟正黑體" panose="020B0604030504040204" pitchFamily="34" charset="-120"/>
            </a:endParaRPr>
          </a:p>
          <a:p>
            <a:endParaRPr lang="en-US" altLang="zh-TW" sz="1200" dirty="0" smtClean="0">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3</a:t>
            </a:fld>
            <a:endParaRPr lang="zh-TW" altLang="en-US"/>
          </a:p>
        </p:txBody>
      </p:sp>
    </p:spTree>
    <p:extLst>
      <p:ext uri="{BB962C8B-B14F-4D97-AF65-F5344CB8AC3E}">
        <p14:creationId xmlns:p14="http://schemas.microsoft.com/office/powerpoint/2010/main" val="526292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許多測量圍繞</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智慧型手機行為</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的概念化，研究人員用它們來提供使用情況的替代措施</a:t>
            </a:r>
            <a:r>
              <a:rPr lang="en-US" altLang="zh-TW" sz="1200" dirty="0" smtClean="0">
                <a:latin typeface="微軟正黑體" panose="020B0604030504040204" pitchFamily="34" charset="-120"/>
                <a:ea typeface="微軟正黑體" panose="020B0604030504040204" pitchFamily="34" charset="-120"/>
              </a:rPr>
              <a:t>(Ellis et al., 2018)</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利用這些評估進行的研究傾向於將智慧型手機的使用與各種負面結果，例如抑鬱症和焦慮症和行為上癮等，並為智慧型手機的分類提供了證據。</a:t>
            </a: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4</a:t>
            </a:fld>
            <a:endParaRPr lang="zh-TW" altLang="en-US"/>
          </a:p>
        </p:txBody>
      </p:sp>
    </p:spTree>
    <p:extLst>
      <p:ext uri="{BB962C8B-B14F-4D97-AF65-F5344CB8AC3E}">
        <p14:creationId xmlns:p14="http://schemas.microsoft.com/office/powerpoint/2010/main" val="3605359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手機使用估計時間、拿起次數、通知數</a:t>
            </a:r>
            <a:endParaRPr lang="en-US" altLang="zh-TW" sz="1200" b="1"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手機問題使用量表（</a:t>
            </a:r>
            <a:r>
              <a:rPr lang="en-US" altLang="zh-TW" sz="1200" b="1" i="0" kern="1200" dirty="0" smtClean="0">
                <a:solidFill>
                  <a:schemeClr val="tx1"/>
                </a:solidFill>
                <a:effectLst/>
                <a:latin typeface="+mn-lt"/>
                <a:ea typeface="+mn-ea"/>
                <a:cs typeface="+mn-cs"/>
              </a:rPr>
              <a:t>MPPUS</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MPPUS</a:t>
            </a:r>
            <a:r>
              <a:rPr lang="zh-TW" altLang="en-US" sz="1200" b="0" i="0" kern="1200" dirty="0" smtClean="0">
                <a:solidFill>
                  <a:schemeClr val="tx1"/>
                </a:solidFill>
                <a:effectLst/>
                <a:latin typeface="+mn-lt"/>
                <a:ea typeface="+mn-ea"/>
                <a:cs typeface="+mn-cs"/>
              </a:rPr>
              <a:t>是一個</a:t>
            </a:r>
            <a:r>
              <a:rPr lang="en-US" altLang="zh-TW" sz="1200" b="0" i="0" kern="1200" dirty="0" smtClean="0">
                <a:solidFill>
                  <a:schemeClr val="tx1"/>
                </a:solidFill>
                <a:effectLst/>
                <a:latin typeface="+mn-lt"/>
                <a:ea typeface="+mn-ea"/>
                <a:cs typeface="+mn-cs"/>
              </a:rPr>
              <a:t>27</a:t>
            </a:r>
            <a:r>
              <a:rPr lang="zh-TW" altLang="en-US" sz="1200" b="0" i="0" kern="1200" dirty="0" smtClean="0">
                <a:solidFill>
                  <a:schemeClr val="tx1"/>
                </a:solidFill>
                <a:effectLst/>
                <a:latin typeface="+mn-lt"/>
                <a:ea typeface="+mn-ea"/>
                <a:cs typeface="+mn-cs"/>
              </a:rPr>
              <a:t>個項目的量表，主要在評估手機的使用問題，每個項目通過李克特量表進行評分。分數越高表示使用問題的水平越高。</a:t>
            </a:r>
          </a:p>
          <a:p>
            <a:r>
              <a:rPr lang="zh-TW" altLang="en-US" sz="1200" b="1" i="0" kern="1200" dirty="0" smtClean="0">
                <a:solidFill>
                  <a:schemeClr val="tx1"/>
                </a:solidFill>
                <a:effectLst/>
                <a:latin typeface="+mn-lt"/>
                <a:ea typeface="+mn-ea"/>
                <a:cs typeface="+mn-cs"/>
              </a:rPr>
              <a:t>無手機恐懼症問卷（</a:t>
            </a:r>
            <a:r>
              <a:rPr lang="en-US" altLang="zh-TW" sz="1200" b="1" i="0" kern="1200" dirty="0" smtClean="0">
                <a:solidFill>
                  <a:schemeClr val="tx1"/>
                </a:solidFill>
                <a:effectLst/>
                <a:latin typeface="+mn-lt"/>
                <a:ea typeface="+mn-ea"/>
                <a:cs typeface="+mn-cs"/>
              </a:rPr>
              <a:t>NS</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NMP-Q</a:t>
            </a:r>
            <a:r>
              <a:rPr lang="zh-TW" altLang="en-US" sz="1200" b="0" i="0" kern="1200" dirty="0" smtClean="0">
                <a:solidFill>
                  <a:schemeClr val="tx1"/>
                </a:solidFill>
                <a:effectLst/>
                <a:latin typeface="+mn-lt"/>
                <a:ea typeface="+mn-ea"/>
                <a:cs typeface="+mn-cs"/>
              </a:rPr>
              <a:t>有</a:t>
            </a:r>
            <a:r>
              <a:rPr lang="en-US" altLang="zh-TW" sz="1200" b="0" i="0" kern="1200" dirty="0" smtClean="0">
                <a:solidFill>
                  <a:schemeClr val="tx1"/>
                </a:solidFill>
                <a:effectLst/>
                <a:latin typeface="+mn-lt"/>
                <a:ea typeface="+mn-ea"/>
                <a:cs typeface="+mn-cs"/>
              </a:rPr>
              <a:t>20</a:t>
            </a:r>
            <a:r>
              <a:rPr lang="zh-TW" altLang="en-US" sz="1200" b="0" i="0" kern="1200" dirty="0" smtClean="0">
                <a:solidFill>
                  <a:schemeClr val="tx1"/>
                </a:solidFill>
                <a:effectLst/>
                <a:latin typeface="+mn-lt"/>
                <a:ea typeface="+mn-ea"/>
                <a:cs typeface="+mn-cs"/>
              </a:rPr>
              <a:t>個項目，主要在評估與智慧型手機分離的恐懼症。每個陳述使用</a:t>
            </a:r>
            <a:r>
              <a:rPr lang="en-US" altLang="zh-TW" sz="1200" b="0" i="0" kern="1200" dirty="0" smtClean="0">
                <a:solidFill>
                  <a:schemeClr val="tx1"/>
                </a:solidFill>
                <a:effectLst/>
                <a:latin typeface="+mn-lt"/>
                <a:ea typeface="+mn-ea"/>
                <a:cs typeface="+mn-cs"/>
              </a:rPr>
              <a:t>7</a:t>
            </a:r>
            <a:r>
              <a:rPr lang="zh-TW" altLang="en-US" sz="1200" b="0" i="0" kern="1200" dirty="0" smtClean="0">
                <a:solidFill>
                  <a:schemeClr val="tx1"/>
                </a:solidFill>
                <a:effectLst/>
                <a:latin typeface="+mn-lt"/>
                <a:ea typeface="+mn-ea"/>
                <a:cs typeface="+mn-cs"/>
              </a:rPr>
              <a:t>分李克特量表從</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完全不同意</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）到</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完全同意</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7</a:t>
            </a:r>
            <a:r>
              <a:rPr lang="zh-TW" altLang="en-US" sz="1200" b="0" i="0" kern="1200" dirty="0" smtClean="0">
                <a:solidFill>
                  <a:schemeClr val="tx1"/>
                </a:solidFill>
                <a:effectLst/>
                <a:latin typeface="+mn-lt"/>
                <a:ea typeface="+mn-ea"/>
                <a:cs typeface="+mn-cs"/>
              </a:rPr>
              <a:t>）進行評分。較高的分數對應於較高的恐懼症嚴重程度，其中</a:t>
            </a:r>
            <a:r>
              <a:rPr lang="en-US" altLang="zh-TW" sz="1200" b="0" i="0" kern="1200" dirty="0" smtClean="0">
                <a:solidFill>
                  <a:schemeClr val="tx1"/>
                </a:solidFill>
                <a:effectLst/>
                <a:latin typeface="+mn-lt"/>
                <a:ea typeface="+mn-ea"/>
                <a:cs typeface="+mn-cs"/>
              </a:rPr>
              <a:t>&lt;20</a:t>
            </a:r>
            <a:r>
              <a:rPr lang="zh-TW" altLang="en-US" sz="1200" b="0" i="0" kern="1200" dirty="0" smtClean="0">
                <a:solidFill>
                  <a:schemeClr val="tx1"/>
                </a:solidFill>
                <a:effectLst/>
                <a:latin typeface="+mn-lt"/>
                <a:ea typeface="+mn-ea"/>
                <a:cs typeface="+mn-cs"/>
              </a:rPr>
              <a:t>表示沒有恐懼症，</a:t>
            </a:r>
            <a:r>
              <a:rPr lang="en-US" altLang="zh-TW" sz="1200" b="0" i="0" kern="1200" dirty="0" smtClean="0">
                <a:solidFill>
                  <a:schemeClr val="tx1"/>
                </a:solidFill>
                <a:effectLst/>
                <a:latin typeface="+mn-lt"/>
                <a:ea typeface="+mn-ea"/>
                <a:cs typeface="+mn-cs"/>
              </a:rPr>
              <a:t>&gt; 20-&lt;60</a:t>
            </a:r>
            <a:r>
              <a:rPr lang="zh-TW" altLang="en-US" sz="1200" b="0" i="0" kern="1200" dirty="0" smtClean="0">
                <a:solidFill>
                  <a:schemeClr val="tx1"/>
                </a:solidFill>
                <a:effectLst/>
                <a:latin typeface="+mn-lt"/>
                <a:ea typeface="+mn-ea"/>
                <a:cs typeface="+mn-cs"/>
              </a:rPr>
              <a:t>表示輕度恐懼症，</a:t>
            </a:r>
            <a:r>
              <a:rPr lang="en-US" altLang="zh-TW" sz="1200" b="0" i="0" kern="1200" dirty="0" smtClean="0">
                <a:solidFill>
                  <a:schemeClr val="tx1"/>
                </a:solidFill>
                <a:effectLst/>
                <a:latin typeface="+mn-lt"/>
                <a:ea typeface="+mn-ea"/>
                <a:cs typeface="+mn-cs"/>
              </a:rPr>
              <a:t>&gt; = 60-&lt;100</a:t>
            </a:r>
            <a:r>
              <a:rPr lang="zh-TW" altLang="en-US" sz="1200" b="0" i="0" kern="1200" dirty="0" smtClean="0">
                <a:solidFill>
                  <a:schemeClr val="tx1"/>
                </a:solidFill>
                <a:effectLst/>
                <a:latin typeface="+mn-lt"/>
                <a:ea typeface="+mn-ea"/>
                <a:cs typeface="+mn-cs"/>
              </a:rPr>
              <a:t>表示​​中度恐懼症，評分</a:t>
            </a:r>
            <a:r>
              <a:rPr lang="en-US" altLang="zh-TW" sz="1200" b="0" i="0" kern="1200" dirty="0" smtClean="0">
                <a:solidFill>
                  <a:schemeClr val="tx1"/>
                </a:solidFill>
                <a:effectLst/>
                <a:latin typeface="+mn-lt"/>
                <a:ea typeface="+mn-ea"/>
                <a:cs typeface="+mn-cs"/>
              </a:rPr>
              <a:t>&gt; = 100</a:t>
            </a:r>
            <a:r>
              <a:rPr lang="zh-TW" altLang="en-US" sz="1200" b="0" i="0" kern="1200" dirty="0" smtClean="0">
                <a:solidFill>
                  <a:schemeClr val="tx1"/>
                </a:solidFill>
                <a:effectLst/>
                <a:latin typeface="+mn-lt"/>
                <a:ea typeface="+mn-ea"/>
                <a:cs typeface="+mn-cs"/>
              </a:rPr>
              <a:t>表示​​嚴重的恐懼症。</a:t>
            </a:r>
          </a:p>
          <a:p>
            <a:r>
              <a:rPr lang="zh-TW" altLang="en-US" sz="1200" b="1" i="0" kern="1200" dirty="0" smtClean="0">
                <a:solidFill>
                  <a:schemeClr val="tx1"/>
                </a:solidFill>
                <a:effectLst/>
                <a:latin typeface="+mn-lt"/>
                <a:ea typeface="+mn-ea"/>
                <a:cs typeface="+mn-cs"/>
              </a:rPr>
              <a:t>擁有併入擴展自我</a:t>
            </a:r>
            <a:r>
              <a:rPr lang="en-US" altLang="zh-TW" sz="1200" b="1" i="0" kern="1200" dirty="0" smtClean="0">
                <a:solidFill>
                  <a:schemeClr val="tx1"/>
                </a:solidFill>
                <a:effectLst/>
                <a:latin typeface="+mn-lt"/>
                <a:ea typeface="+mn-ea"/>
                <a:cs typeface="+mn-cs"/>
              </a:rPr>
              <a:t>(ES)</a:t>
            </a:r>
          </a:p>
          <a:p>
            <a:r>
              <a:rPr lang="zh-TW" altLang="en-US" sz="1200" b="0" i="0" kern="1200" dirty="0" smtClean="0">
                <a:solidFill>
                  <a:schemeClr val="tx1"/>
                </a:solidFill>
                <a:effectLst/>
                <a:latin typeface="+mn-lt"/>
                <a:ea typeface="+mn-ea"/>
                <a:cs typeface="+mn-cs"/>
              </a:rPr>
              <a:t>這個量表由</a:t>
            </a:r>
            <a:r>
              <a:rPr lang="en-US" altLang="zh-TW" sz="1200" b="0" i="0" kern="1200" dirty="0" smtClean="0">
                <a:solidFill>
                  <a:schemeClr val="tx1"/>
                </a:solidFill>
                <a:effectLst/>
                <a:latin typeface="+mn-lt"/>
                <a:ea typeface="+mn-ea"/>
                <a:cs typeface="+mn-cs"/>
              </a:rPr>
              <a:t>6</a:t>
            </a:r>
            <a:r>
              <a:rPr lang="zh-TW" altLang="en-US" sz="1200" b="0" i="0" kern="1200" dirty="0" smtClean="0">
                <a:solidFill>
                  <a:schemeClr val="tx1"/>
                </a:solidFill>
                <a:effectLst/>
                <a:latin typeface="+mn-lt"/>
                <a:ea typeface="+mn-ea"/>
                <a:cs typeface="+mn-cs"/>
              </a:rPr>
              <a:t>個項目組成。其中的項目措辭如下：“ </a:t>
            </a:r>
            <a:r>
              <a:rPr lang="en-US" altLang="zh-TW" sz="1200" b="0" i="0" kern="1200" dirty="0" smtClean="0">
                <a:solidFill>
                  <a:schemeClr val="tx1"/>
                </a:solidFill>
                <a:effectLst/>
                <a:latin typeface="+mn-lt"/>
                <a:ea typeface="+mn-ea"/>
                <a:cs typeface="+mn-cs"/>
              </a:rPr>
              <a:t>x</a:t>
            </a:r>
            <a:r>
              <a:rPr lang="zh-TW" altLang="en-US" sz="1200" b="0" i="0" kern="1200" dirty="0" smtClean="0">
                <a:solidFill>
                  <a:schemeClr val="tx1"/>
                </a:solidFill>
                <a:effectLst/>
                <a:latin typeface="+mn-lt"/>
                <a:ea typeface="+mn-ea"/>
                <a:cs typeface="+mn-cs"/>
              </a:rPr>
              <a:t>幫助我實現了我想要的身份”，其中</a:t>
            </a:r>
            <a:r>
              <a:rPr lang="en-US" altLang="zh-TW" sz="1200" b="0" i="0" kern="1200" dirty="0" smtClean="0">
                <a:solidFill>
                  <a:schemeClr val="tx1"/>
                </a:solidFill>
                <a:effectLst/>
                <a:latin typeface="+mn-lt"/>
                <a:ea typeface="+mn-ea"/>
                <a:cs typeface="+mn-cs"/>
              </a:rPr>
              <a:t>x</a:t>
            </a:r>
            <a:r>
              <a:rPr lang="zh-TW" altLang="en-US" sz="1200" b="0" i="0" kern="1200" dirty="0" smtClean="0">
                <a:solidFill>
                  <a:schemeClr val="tx1"/>
                </a:solidFill>
                <a:effectLst/>
                <a:latin typeface="+mn-lt"/>
                <a:ea typeface="+mn-ea"/>
                <a:cs typeface="+mn-cs"/>
              </a:rPr>
              <a:t>替換為“我的智慧型手機”。分數越高表示手機與你身份的影響成度越高。</a:t>
            </a:r>
          </a:p>
          <a:p>
            <a:r>
              <a:rPr lang="zh-TW" altLang="en-US" sz="1200" b="1" i="0" kern="1200" dirty="0" smtClean="0">
                <a:solidFill>
                  <a:schemeClr val="tx1"/>
                </a:solidFill>
                <a:effectLst/>
                <a:latin typeface="+mn-lt"/>
                <a:ea typeface="+mn-ea"/>
                <a:cs typeface="+mn-cs"/>
              </a:rPr>
              <a:t>依戀量表</a:t>
            </a:r>
            <a:r>
              <a:rPr lang="en-US" altLang="zh-TW" sz="1200" b="1" i="0" kern="1200" dirty="0" smtClean="0">
                <a:solidFill>
                  <a:schemeClr val="tx1"/>
                </a:solidFill>
                <a:effectLst/>
                <a:latin typeface="+mn-lt"/>
                <a:ea typeface="+mn-ea"/>
                <a:cs typeface="+mn-cs"/>
              </a:rPr>
              <a:t>(</a:t>
            </a:r>
            <a:r>
              <a:rPr lang="en-US" altLang="zh-TW" sz="1200" b="1" i="0" kern="1200" dirty="0" err="1" smtClean="0">
                <a:solidFill>
                  <a:schemeClr val="tx1"/>
                </a:solidFill>
                <a:effectLst/>
                <a:latin typeface="+mn-lt"/>
                <a:ea typeface="+mn-ea"/>
                <a:cs typeface="+mn-cs"/>
              </a:rPr>
              <a:t>SAt</a:t>
            </a:r>
            <a:r>
              <a:rPr lang="en-US" altLang="zh-TW" sz="1200" b="1" i="0" kern="1200" dirty="0" smtClean="0">
                <a:solidFill>
                  <a:schemeClr val="tx1"/>
                </a:solidFill>
                <a:effectLst/>
                <a:latin typeface="+mn-lt"/>
                <a:ea typeface="+mn-ea"/>
                <a:cs typeface="+mn-cs"/>
              </a:rPr>
              <a:t>)</a:t>
            </a:r>
          </a:p>
          <a:p>
            <a:r>
              <a:rPr lang="zh-TW" altLang="en-US" sz="1200" b="0" i="0" kern="1200" dirty="0" smtClean="0">
                <a:solidFill>
                  <a:schemeClr val="tx1"/>
                </a:solidFill>
                <a:effectLst/>
                <a:latin typeface="+mn-lt"/>
                <a:ea typeface="+mn-ea"/>
                <a:cs typeface="+mn-cs"/>
              </a:rPr>
              <a:t>附著量表包含</a:t>
            </a:r>
            <a:r>
              <a:rPr lang="en-US" altLang="zh-TW" sz="1200" b="0" i="0" kern="1200" dirty="0" smtClean="0">
                <a:solidFill>
                  <a:schemeClr val="tx1"/>
                </a:solidFill>
                <a:effectLst/>
                <a:latin typeface="+mn-lt"/>
                <a:ea typeface="+mn-ea"/>
                <a:cs typeface="+mn-cs"/>
              </a:rPr>
              <a:t>4</a:t>
            </a:r>
            <a:r>
              <a:rPr lang="zh-TW" altLang="en-US" sz="1200" b="0" i="0" kern="1200" dirty="0" smtClean="0">
                <a:solidFill>
                  <a:schemeClr val="tx1"/>
                </a:solidFill>
                <a:effectLst/>
                <a:latin typeface="+mn-lt"/>
                <a:ea typeface="+mn-ea"/>
                <a:cs typeface="+mn-cs"/>
              </a:rPr>
              <a:t>個項目，目的在評估對手機的附著，例如“我在情感上附著到智慧型手機上”。</a:t>
            </a:r>
          </a:p>
          <a:p>
            <a:r>
              <a:rPr lang="zh-TW" altLang="en-US" sz="1200" b="1" i="0" kern="1200" dirty="0" smtClean="0">
                <a:solidFill>
                  <a:schemeClr val="tx1"/>
                </a:solidFill>
                <a:effectLst/>
                <a:latin typeface="+mn-lt"/>
                <a:ea typeface="+mn-ea"/>
                <a:cs typeface="+mn-cs"/>
              </a:rPr>
              <a:t>智慧型手機成癮量表（</a:t>
            </a:r>
            <a:r>
              <a:rPr lang="en-US" altLang="zh-TW" sz="1200" b="1" i="0" kern="1200" dirty="0" smtClean="0">
                <a:solidFill>
                  <a:schemeClr val="tx1"/>
                </a:solidFill>
                <a:effectLst/>
                <a:latin typeface="+mn-lt"/>
                <a:ea typeface="+mn-ea"/>
                <a:cs typeface="+mn-cs"/>
              </a:rPr>
              <a:t>SAS</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SAS</a:t>
            </a:r>
            <a:r>
              <a:rPr lang="zh-TW" altLang="en-US" sz="1200" b="0" i="0" kern="1200" dirty="0" smtClean="0">
                <a:solidFill>
                  <a:schemeClr val="tx1"/>
                </a:solidFill>
                <a:effectLst/>
                <a:latin typeface="+mn-lt"/>
                <a:ea typeface="+mn-ea"/>
                <a:cs typeface="+mn-cs"/>
              </a:rPr>
              <a:t>是一個</a:t>
            </a:r>
            <a:r>
              <a:rPr lang="en-US" altLang="zh-TW" sz="1200" b="0" i="0" kern="1200" dirty="0" smtClean="0">
                <a:solidFill>
                  <a:schemeClr val="tx1"/>
                </a:solidFill>
                <a:effectLst/>
                <a:latin typeface="+mn-lt"/>
                <a:ea typeface="+mn-ea"/>
                <a:cs typeface="+mn-cs"/>
              </a:rPr>
              <a:t>33</a:t>
            </a:r>
            <a:r>
              <a:rPr lang="zh-TW" altLang="en-US" sz="1200" b="0" i="0" kern="1200" dirty="0" smtClean="0">
                <a:solidFill>
                  <a:schemeClr val="tx1"/>
                </a:solidFill>
                <a:effectLst/>
                <a:latin typeface="+mn-lt"/>
                <a:ea typeface="+mn-ea"/>
                <a:cs typeface="+mn-cs"/>
              </a:rPr>
              <a:t>項量表，主要在衡量對手機的“成癮”程度。</a:t>
            </a:r>
            <a:endParaRPr lang="en-US" altLang="zh-TW" sz="1200" b="0"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基於智慧型手機應用的成癮量表（</a:t>
            </a:r>
            <a:r>
              <a:rPr lang="en-US" altLang="zh-TW" sz="1200" b="1" i="0" kern="1200" dirty="0" smtClean="0">
                <a:solidFill>
                  <a:schemeClr val="tx1"/>
                </a:solidFill>
                <a:effectLst/>
                <a:latin typeface="+mn-lt"/>
                <a:ea typeface="+mn-ea"/>
                <a:cs typeface="+mn-cs"/>
              </a:rPr>
              <a:t>SABAS</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該量表包含</a:t>
            </a:r>
            <a:r>
              <a:rPr lang="en-US" altLang="zh-TW" sz="1200" b="0" i="0" kern="1200" dirty="0" smtClean="0">
                <a:solidFill>
                  <a:schemeClr val="tx1"/>
                </a:solidFill>
                <a:effectLst/>
                <a:latin typeface="+mn-lt"/>
                <a:ea typeface="+mn-ea"/>
                <a:cs typeface="+mn-cs"/>
              </a:rPr>
              <a:t>6</a:t>
            </a:r>
            <a:r>
              <a:rPr lang="zh-TW" altLang="en-US" sz="1200" b="0" i="0" kern="1200" dirty="0" smtClean="0">
                <a:solidFill>
                  <a:schemeClr val="tx1"/>
                </a:solidFill>
                <a:effectLst/>
                <a:latin typeface="+mn-lt"/>
                <a:ea typeface="+mn-ea"/>
                <a:cs typeface="+mn-cs"/>
              </a:rPr>
              <a:t>個項目，它旨在評估與智慧型手機相關的基於應用程式的成癮。</a:t>
            </a:r>
            <a:endParaRPr lang="en-US" altLang="zh-TW" sz="1200" b="0"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有問題的手機使用問卷（</a:t>
            </a:r>
            <a:r>
              <a:rPr lang="en-US" altLang="zh-TW" sz="1200" b="1" i="0" kern="1200" dirty="0" smtClean="0">
                <a:solidFill>
                  <a:schemeClr val="tx1"/>
                </a:solidFill>
                <a:effectLst/>
                <a:latin typeface="+mn-lt"/>
                <a:ea typeface="+mn-ea"/>
                <a:cs typeface="+mn-cs"/>
              </a:rPr>
              <a:t>PMPUQ</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旨在評估手機的實際使用和潛在使用問題。我們使用了一個簡短的</a:t>
            </a:r>
            <a:r>
              <a:rPr lang="en-US" altLang="zh-TW" sz="1200" b="0" i="0" kern="1200" dirty="0" smtClean="0">
                <a:solidFill>
                  <a:schemeClr val="tx1"/>
                </a:solidFill>
                <a:effectLst/>
                <a:latin typeface="+mn-lt"/>
                <a:ea typeface="+mn-ea"/>
                <a:cs typeface="+mn-cs"/>
              </a:rPr>
              <a:t>15</a:t>
            </a:r>
            <a:r>
              <a:rPr lang="zh-TW" altLang="en-US" sz="1200" b="0" i="0" kern="1200" dirty="0" smtClean="0">
                <a:solidFill>
                  <a:schemeClr val="tx1"/>
                </a:solidFill>
                <a:effectLst/>
                <a:latin typeface="+mn-lt"/>
                <a:ea typeface="+mn-ea"/>
                <a:cs typeface="+mn-cs"/>
              </a:rPr>
              <a:t>個項目的版本，該版本涉及駕駛時的手機使用情況，在危險情況下使用手機。傳統上，該量表是從“完全不同意”（</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）到“完全同意”（</a:t>
            </a:r>
            <a:r>
              <a:rPr lang="en-US" altLang="zh-TW" sz="1200" b="0" i="0" kern="1200" dirty="0" smtClean="0">
                <a:solidFill>
                  <a:schemeClr val="tx1"/>
                </a:solidFill>
                <a:effectLst/>
                <a:latin typeface="+mn-lt"/>
                <a:ea typeface="+mn-ea"/>
                <a:cs typeface="+mn-cs"/>
              </a:rPr>
              <a:t>4</a:t>
            </a:r>
            <a:r>
              <a:rPr lang="zh-TW" altLang="en-US" sz="1200" b="0" i="0" kern="1200" dirty="0" smtClean="0">
                <a:solidFill>
                  <a:schemeClr val="tx1"/>
                </a:solidFill>
                <a:effectLst/>
                <a:latin typeface="+mn-lt"/>
                <a:ea typeface="+mn-ea"/>
                <a:cs typeface="+mn-cs"/>
              </a:rPr>
              <a:t>）的</a:t>
            </a:r>
            <a:r>
              <a:rPr lang="en-US" altLang="zh-TW" sz="1200" b="0" i="0" kern="1200" dirty="0" smtClean="0">
                <a:solidFill>
                  <a:schemeClr val="tx1"/>
                </a:solidFill>
                <a:effectLst/>
                <a:latin typeface="+mn-lt"/>
                <a:ea typeface="+mn-ea"/>
                <a:cs typeface="+mn-cs"/>
              </a:rPr>
              <a:t>4</a:t>
            </a:r>
            <a:r>
              <a:rPr lang="zh-TW" altLang="en-US" sz="1200" b="0" i="0" kern="1200" dirty="0" smtClean="0">
                <a:solidFill>
                  <a:schemeClr val="tx1"/>
                </a:solidFill>
                <a:effectLst/>
                <a:latin typeface="+mn-lt"/>
                <a:ea typeface="+mn-ea"/>
                <a:cs typeface="+mn-cs"/>
              </a:rPr>
              <a:t>項李克特量表，但是，對於那些沒有在我們的樣本中開車的人，我們還增加了一個“不適用”（</a:t>
            </a:r>
            <a:r>
              <a:rPr lang="en-US" altLang="zh-TW" sz="1200" b="0" i="0" kern="1200" dirty="0" smtClean="0">
                <a:solidFill>
                  <a:schemeClr val="tx1"/>
                </a:solidFill>
                <a:effectLst/>
                <a:latin typeface="+mn-lt"/>
                <a:ea typeface="+mn-ea"/>
                <a:cs typeface="+mn-cs"/>
              </a:rPr>
              <a:t>5</a:t>
            </a:r>
            <a:r>
              <a:rPr lang="zh-TW" altLang="en-US" sz="1200" b="0" i="0" kern="1200" dirty="0" smtClean="0">
                <a:solidFill>
                  <a:schemeClr val="tx1"/>
                </a:solidFill>
                <a:effectLst/>
                <a:latin typeface="+mn-lt"/>
                <a:ea typeface="+mn-ea"/>
                <a:cs typeface="+mn-cs"/>
              </a:rPr>
              <a:t>） （編碼為</a:t>
            </a:r>
            <a:r>
              <a:rPr lang="en-US" altLang="zh-TW" sz="1200" b="0" i="0" kern="1200" dirty="0" smtClean="0">
                <a:solidFill>
                  <a:schemeClr val="tx1"/>
                </a:solidFill>
                <a:effectLst/>
                <a:latin typeface="+mn-lt"/>
                <a:ea typeface="+mn-ea"/>
                <a:cs typeface="+mn-cs"/>
              </a:rPr>
              <a:t>0</a:t>
            </a:r>
            <a:r>
              <a:rPr lang="zh-TW" altLang="en-US" sz="1200" b="0" i="0" kern="1200" dirty="0" smtClean="0">
                <a:solidFill>
                  <a:schemeClr val="tx1"/>
                </a:solidFill>
                <a:effectLst/>
                <a:latin typeface="+mn-lt"/>
                <a:ea typeface="+mn-ea"/>
                <a:cs typeface="+mn-cs"/>
              </a:rPr>
              <a:t>）。較高的分數與問題用法的增加水平相對應。</a:t>
            </a:r>
          </a:p>
          <a:p>
            <a:r>
              <a:rPr lang="zh-TW" altLang="en-US" sz="1200" b="1" i="0" kern="1200" dirty="0" smtClean="0">
                <a:solidFill>
                  <a:schemeClr val="tx1"/>
                </a:solidFill>
                <a:effectLst/>
                <a:latin typeface="+mn-lt"/>
                <a:ea typeface="+mn-ea"/>
                <a:cs typeface="+mn-cs"/>
              </a:rPr>
              <a:t>媒體和技術使用與態度量表（</a:t>
            </a:r>
            <a:r>
              <a:rPr lang="en-US" altLang="zh-TW" sz="1200" b="1" i="0" kern="1200" dirty="0" smtClean="0">
                <a:solidFill>
                  <a:schemeClr val="tx1"/>
                </a:solidFill>
                <a:effectLst/>
                <a:latin typeface="+mn-lt"/>
                <a:ea typeface="+mn-ea"/>
                <a:cs typeface="+mn-cs"/>
              </a:rPr>
              <a:t>MTUAS</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量表中的</a:t>
            </a:r>
            <a:r>
              <a:rPr lang="en-US" altLang="zh-TW" sz="1200" b="0" i="0" kern="1200" dirty="0" smtClean="0">
                <a:solidFill>
                  <a:schemeClr val="tx1"/>
                </a:solidFill>
                <a:effectLst/>
                <a:latin typeface="+mn-lt"/>
                <a:ea typeface="+mn-ea"/>
                <a:cs typeface="+mn-cs"/>
              </a:rPr>
              <a:t>9</a:t>
            </a:r>
            <a:r>
              <a:rPr lang="zh-TW" altLang="en-US" sz="1200" b="0" i="0" kern="1200" dirty="0" smtClean="0">
                <a:solidFill>
                  <a:schemeClr val="tx1"/>
                </a:solidFill>
                <a:effectLst/>
                <a:latin typeface="+mn-lt"/>
                <a:ea typeface="+mn-ea"/>
                <a:cs typeface="+mn-cs"/>
              </a:rPr>
              <a:t>個項目，主要針對智慧型手機的使用（項目</a:t>
            </a:r>
            <a:r>
              <a:rPr lang="en-US" altLang="zh-TW" sz="1200" b="0" i="0" kern="1200" dirty="0" smtClean="0">
                <a:solidFill>
                  <a:schemeClr val="tx1"/>
                </a:solidFill>
                <a:effectLst/>
                <a:latin typeface="+mn-lt"/>
                <a:ea typeface="+mn-ea"/>
                <a:cs typeface="+mn-cs"/>
              </a:rPr>
              <a:t>9-17</a:t>
            </a:r>
            <a:r>
              <a:rPr lang="zh-TW" altLang="en-US" sz="1200" b="0" i="0" kern="1200" dirty="0" smtClean="0">
                <a:solidFill>
                  <a:schemeClr val="tx1"/>
                </a:solidFill>
                <a:effectLst/>
                <a:latin typeface="+mn-lt"/>
                <a:ea typeface="+mn-ea"/>
                <a:cs typeface="+mn-cs"/>
              </a:rPr>
              <a:t>）。從“從不”（</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）到“一直”（</a:t>
            </a:r>
            <a:r>
              <a:rPr lang="en-US" altLang="zh-TW" sz="1200" b="0" i="0" kern="1200" dirty="0" smtClean="0">
                <a:solidFill>
                  <a:schemeClr val="tx1"/>
                </a:solidFill>
                <a:effectLst/>
                <a:latin typeface="+mn-lt"/>
                <a:ea typeface="+mn-ea"/>
                <a:cs typeface="+mn-cs"/>
              </a:rPr>
              <a:t>10</a:t>
            </a:r>
            <a:r>
              <a:rPr lang="zh-TW" altLang="en-US" sz="1200" b="0" i="0" kern="1200" dirty="0" smtClean="0">
                <a:solidFill>
                  <a:schemeClr val="tx1"/>
                </a:solidFill>
                <a:effectLst/>
                <a:latin typeface="+mn-lt"/>
                <a:ea typeface="+mn-ea"/>
                <a:cs typeface="+mn-cs"/>
              </a:rPr>
              <a:t>），以</a:t>
            </a:r>
            <a:r>
              <a:rPr lang="en-US" altLang="zh-TW" sz="1200" b="0" i="0" kern="1200" dirty="0" smtClean="0">
                <a:solidFill>
                  <a:schemeClr val="tx1"/>
                </a:solidFill>
                <a:effectLst/>
                <a:latin typeface="+mn-lt"/>
                <a:ea typeface="+mn-ea"/>
                <a:cs typeface="+mn-cs"/>
              </a:rPr>
              <a:t>10</a:t>
            </a:r>
            <a:r>
              <a:rPr lang="zh-TW" altLang="en-US" sz="1200" b="0" i="0" kern="1200" dirty="0" smtClean="0">
                <a:solidFill>
                  <a:schemeClr val="tx1"/>
                </a:solidFill>
                <a:effectLst/>
                <a:latin typeface="+mn-lt"/>
                <a:ea typeface="+mn-ea"/>
                <a:cs typeface="+mn-cs"/>
              </a:rPr>
              <a:t>分制對每個項目評分，對每個受測者進行平均測量。較高的均值表示較高的智慧型手機使用率。</a:t>
            </a:r>
          </a:p>
          <a:p>
            <a:r>
              <a:rPr lang="zh-TW" altLang="en-US" sz="1200" b="1" i="0" kern="1200" dirty="0" smtClean="0">
                <a:solidFill>
                  <a:schemeClr val="tx1"/>
                </a:solidFill>
                <a:effectLst/>
                <a:latin typeface="+mn-lt"/>
                <a:ea typeface="+mn-ea"/>
                <a:cs typeface="+mn-cs"/>
              </a:rPr>
              <a:t>智慧型手機使用問卷（</a:t>
            </a:r>
            <a:r>
              <a:rPr lang="en-US" altLang="zh-TW" sz="1200" b="1" i="0" kern="1200" dirty="0" smtClean="0">
                <a:solidFill>
                  <a:schemeClr val="tx1"/>
                </a:solidFill>
                <a:effectLst/>
                <a:latin typeface="+mn-lt"/>
                <a:ea typeface="+mn-ea"/>
                <a:cs typeface="+mn-cs"/>
              </a:rPr>
              <a:t>SUQ-G</a:t>
            </a:r>
            <a:r>
              <a:rPr lang="zh-TW" altLang="en-US" sz="1200" b="1" i="0" kern="1200" dirty="0" smtClean="0">
                <a:solidFill>
                  <a:schemeClr val="tx1"/>
                </a:solidFill>
                <a:effectLst/>
                <a:latin typeface="+mn-lt"/>
                <a:ea typeface="+mn-ea"/>
                <a:cs typeface="+mn-cs"/>
              </a:rPr>
              <a:t>＆</a:t>
            </a:r>
            <a:r>
              <a:rPr lang="en-US" altLang="zh-TW" sz="1200" b="1" i="0" kern="1200" dirty="0" smtClean="0">
                <a:solidFill>
                  <a:schemeClr val="tx1"/>
                </a:solidFill>
                <a:effectLst/>
                <a:latin typeface="+mn-lt"/>
                <a:ea typeface="+mn-ea"/>
                <a:cs typeface="+mn-cs"/>
              </a:rPr>
              <a:t>A</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這提供了兩個</a:t>
            </a:r>
            <a:r>
              <a:rPr lang="en-US" altLang="zh-TW" sz="1200" b="0" i="0" kern="1200" dirty="0" smtClean="0">
                <a:solidFill>
                  <a:schemeClr val="tx1"/>
                </a:solidFill>
                <a:effectLst/>
                <a:latin typeface="+mn-lt"/>
                <a:ea typeface="+mn-ea"/>
                <a:cs typeface="+mn-cs"/>
              </a:rPr>
              <a:t>10</a:t>
            </a:r>
            <a:r>
              <a:rPr lang="zh-TW" altLang="en-US" sz="1200" b="0" i="0" kern="1200" dirty="0" smtClean="0">
                <a:solidFill>
                  <a:schemeClr val="tx1"/>
                </a:solidFill>
                <a:effectLst/>
                <a:latin typeface="+mn-lt"/>
                <a:ea typeface="+mn-ea"/>
                <a:cs typeface="+mn-cs"/>
              </a:rPr>
              <a:t>項量表的分數：一般（</a:t>
            </a:r>
            <a:r>
              <a:rPr lang="en-US" altLang="zh-TW" sz="1200" b="0" i="0" kern="1200" dirty="0" smtClean="0">
                <a:solidFill>
                  <a:schemeClr val="tx1"/>
                </a:solidFill>
                <a:effectLst/>
                <a:latin typeface="+mn-lt"/>
                <a:ea typeface="+mn-ea"/>
                <a:cs typeface="+mn-cs"/>
              </a:rPr>
              <a:t>SUQ-G</a:t>
            </a:r>
            <a:r>
              <a:rPr lang="zh-TW" altLang="en-US" sz="1200" b="0" i="0" kern="1200" dirty="0" smtClean="0">
                <a:solidFill>
                  <a:schemeClr val="tx1"/>
                </a:solidFill>
                <a:effectLst/>
                <a:latin typeface="+mn-lt"/>
                <a:ea typeface="+mn-ea"/>
                <a:cs typeface="+mn-cs"/>
              </a:rPr>
              <a:t>）和無心（</a:t>
            </a:r>
            <a:r>
              <a:rPr lang="en-US" altLang="zh-TW" sz="1200" b="0" i="0" kern="1200" dirty="0" smtClean="0">
                <a:solidFill>
                  <a:schemeClr val="tx1"/>
                </a:solidFill>
                <a:effectLst/>
                <a:latin typeface="+mn-lt"/>
                <a:ea typeface="+mn-ea"/>
                <a:cs typeface="+mn-cs"/>
              </a:rPr>
              <a:t>SUQ-A</a:t>
            </a:r>
            <a:r>
              <a:rPr lang="zh-TW" altLang="en-US" sz="1200" b="0" i="0" kern="1200" dirty="0" smtClean="0">
                <a:solidFill>
                  <a:schemeClr val="tx1"/>
                </a:solidFill>
                <a:effectLst/>
                <a:latin typeface="+mn-lt"/>
                <a:ea typeface="+mn-ea"/>
                <a:cs typeface="+mn-cs"/>
              </a:rPr>
              <a:t>）。兩者都使用從“從不”（</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）到“一直”（</a:t>
            </a:r>
            <a:r>
              <a:rPr lang="en-US" altLang="zh-TW" sz="1200" b="0" i="0" kern="1200" dirty="0" smtClean="0">
                <a:solidFill>
                  <a:schemeClr val="tx1"/>
                </a:solidFill>
                <a:effectLst/>
                <a:latin typeface="+mn-lt"/>
                <a:ea typeface="+mn-ea"/>
                <a:cs typeface="+mn-cs"/>
              </a:rPr>
              <a:t>7</a:t>
            </a:r>
            <a:r>
              <a:rPr lang="zh-TW" altLang="en-US" sz="1200" b="0" i="0" kern="1200" dirty="0" smtClean="0">
                <a:solidFill>
                  <a:schemeClr val="tx1"/>
                </a:solidFill>
                <a:effectLst/>
                <a:latin typeface="+mn-lt"/>
                <a:ea typeface="+mn-ea"/>
                <a:cs typeface="+mn-cs"/>
              </a:rPr>
              <a:t>）的</a:t>
            </a:r>
            <a:r>
              <a:rPr lang="en-US" altLang="zh-TW" sz="1200" b="0" i="0" kern="1200" dirty="0" smtClean="0">
                <a:solidFill>
                  <a:schemeClr val="tx1"/>
                </a:solidFill>
                <a:effectLst/>
                <a:latin typeface="+mn-lt"/>
                <a:ea typeface="+mn-ea"/>
                <a:cs typeface="+mn-cs"/>
              </a:rPr>
              <a:t>7</a:t>
            </a:r>
            <a:r>
              <a:rPr lang="zh-TW" altLang="en-US" sz="1200" b="0" i="0" kern="1200" dirty="0" smtClean="0">
                <a:solidFill>
                  <a:schemeClr val="tx1"/>
                </a:solidFill>
                <a:effectLst/>
                <a:latin typeface="+mn-lt"/>
                <a:ea typeface="+mn-ea"/>
                <a:cs typeface="+mn-cs"/>
              </a:rPr>
              <a:t>點刻度。</a:t>
            </a:r>
            <a:r>
              <a:rPr lang="en-US" altLang="zh-TW" sz="1200" b="0" i="0" kern="1200" dirty="0" smtClean="0">
                <a:solidFill>
                  <a:schemeClr val="tx1"/>
                </a:solidFill>
                <a:effectLst/>
                <a:latin typeface="+mn-lt"/>
                <a:ea typeface="+mn-ea"/>
                <a:cs typeface="+mn-cs"/>
              </a:rPr>
              <a:t>SUQ-G</a:t>
            </a:r>
            <a:r>
              <a:rPr lang="zh-TW" altLang="en-US" sz="1200" b="0" i="0" kern="1200" dirty="0" smtClean="0">
                <a:solidFill>
                  <a:schemeClr val="tx1"/>
                </a:solidFill>
                <a:effectLst/>
                <a:latin typeface="+mn-lt"/>
                <a:ea typeface="+mn-ea"/>
                <a:cs typeface="+mn-cs"/>
              </a:rPr>
              <a:t>一般，專注於特定用途，例如，“您多久檢查一次</a:t>
            </a:r>
            <a:r>
              <a:rPr lang="en-US" altLang="zh-TW" sz="1200" b="0" i="0" kern="1200" dirty="0" smtClean="0">
                <a:solidFill>
                  <a:schemeClr val="tx1"/>
                </a:solidFill>
                <a:effectLst/>
                <a:latin typeface="+mn-lt"/>
                <a:ea typeface="+mn-ea"/>
                <a:cs typeface="+mn-cs"/>
              </a:rPr>
              <a:t>Snapchat</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Facebook</a:t>
            </a:r>
            <a:r>
              <a:rPr lang="zh-TW" altLang="en-US" sz="1200" b="0" i="0" kern="1200" dirty="0" smtClean="0">
                <a:solidFill>
                  <a:schemeClr val="tx1"/>
                </a:solidFill>
                <a:effectLst/>
                <a:latin typeface="+mn-lt"/>
                <a:ea typeface="+mn-ea"/>
                <a:cs typeface="+mn-cs"/>
              </a:rPr>
              <a:t>或</a:t>
            </a:r>
            <a:r>
              <a:rPr lang="en-US" altLang="zh-TW" sz="1200" b="0" i="0" kern="1200" dirty="0" smtClean="0">
                <a:solidFill>
                  <a:schemeClr val="tx1"/>
                </a:solidFill>
                <a:effectLst/>
                <a:latin typeface="+mn-lt"/>
                <a:ea typeface="+mn-ea"/>
                <a:cs typeface="+mn-cs"/>
              </a:rPr>
              <a:t>Twitter</a:t>
            </a:r>
            <a:r>
              <a:rPr lang="zh-TW" altLang="en-US" sz="1200" b="0" i="0" kern="1200" dirty="0" smtClean="0">
                <a:solidFill>
                  <a:schemeClr val="tx1"/>
                </a:solidFill>
                <a:effectLst/>
                <a:latin typeface="+mn-lt"/>
                <a:ea typeface="+mn-ea"/>
                <a:cs typeface="+mn-cs"/>
              </a:rPr>
              <a:t>等社交媒體應用程序”，</a:t>
            </a:r>
            <a:r>
              <a:rPr lang="en-US" altLang="zh-TW" sz="1200" b="0" i="0" kern="1200" dirty="0" smtClean="0">
                <a:solidFill>
                  <a:schemeClr val="tx1"/>
                </a:solidFill>
                <a:effectLst/>
                <a:latin typeface="+mn-lt"/>
                <a:ea typeface="+mn-ea"/>
                <a:cs typeface="+mn-cs"/>
              </a:rPr>
              <a:t>SUQ-A</a:t>
            </a:r>
            <a:r>
              <a:rPr lang="zh-TW" altLang="en-US" sz="1200" b="0" i="0" kern="1200" dirty="0" smtClean="0">
                <a:solidFill>
                  <a:schemeClr val="tx1"/>
                </a:solidFill>
                <a:effectLst/>
                <a:latin typeface="+mn-lt"/>
                <a:ea typeface="+mn-ea"/>
                <a:cs typeface="+mn-cs"/>
              </a:rPr>
              <a:t>無心，詢問有關無意識使用的問題，例如，“您多久檢查一次自己”您的手機卻沒有意識到為什麼要這麼做？</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8</a:t>
            </a:fld>
            <a:endParaRPr lang="zh-TW" altLang="en-US"/>
          </a:p>
        </p:txBody>
      </p:sp>
    </p:spTree>
    <p:extLst>
      <p:ext uri="{BB962C8B-B14F-4D97-AF65-F5344CB8AC3E}">
        <p14:creationId xmlns:p14="http://schemas.microsoft.com/office/powerpoint/2010/main" val="794115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9</a:t>
            </a:fld>
            <a:endParaRPr lang="zh-TW" altLang="en-US"/>
          </a:p>
        </p:txBody>
      </p:sp>
    </p:spTree>
    <p:extLst>
      <p:ext uri="{BB962C8B-B14F-4D97-AF65-F5344CB8AC3E}">
        <p14:creationId xmlns:p14="http://schemas.microsoft.com/office/powerpoint/2010/main" val="2515745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皮爾森在單一估計，自我報告的量表和客觀行為之間的相關性。</a:t>
            </a:r>
            <a:endParaRPr lang="en-US" altLang="zh-TW" sz="1200" b="0" i="0" kern="1200" dirty="0" smtClean="0">
              <a:solidFill>
                <a:schemeClr val="tx1"/>
              </a:solidFill>
              <a:effectLst/>
              <a:latin typeface="+mn-lt"/>
              <a:ea typeface="+mn-ea"/>
              <a:cs typeface="+mn-cs"/>
            </a:endParaRPr>
          </a:p>
          <a:p>
            <a:endParaRPr lang="en-US" altLang="zh-TW" sz="1200" dirty="0" smtClean="0">
              <a:latin typeface="微軟正黑體" panose="020B0604030504040204" pitchFamily="34" charset="-120"/>
              <a:ea typeface="微軟正黑體" panose="020B0604030504040204" pitchFamily="34" charset="-120"/>
            </a:endParaRPr>
          </a:p>
          <a:p>
            <a:r>
              <a:rPr lang="zh-TW" altLang="en-US" sz="1200" dirty="0" smtClean="0">
                <a:latin typeface="微軟正黑體" panose="020B0604030504040204" pitchFamily="34" charset="-120"/>
                <a:ea typeface="微軟正黑體" panose="020B0604030504040204" pitchFamily="34" charset="-120"/>
              </a:rPr>
              <a:t>所有自我報告的量表與在</a:t>
            </a:r>
            <a:r>
              <a:rPr lang="zh-TW" altLang="en-US" sz="1200" b="0" i="0" kern="1200" dirty="0" smtClean="0">
                <a:solidFill>
                  <a:schemeClr val="tx1"/>
                </a:solidFill>
                <a:effectLst/>
                <a:latin typeface="+mn-lt"/>
                <a:ea typeface="+mn-ea"/>
                <a:cs typeface="+mn-cs"/>
              </a:rPr>
              <a:t>客觀平均每日屏幕顯示時間</a:t>
            </a:r>
            <a:r>
              <a:rPr lang="zh-TW" altLang="en-US" sz="1200" dirty="0" smtClean="0">
                <a:latin typeface="微軟正黑體" panose="020B0604030504040204" pitchFamily="34" charset="-120"/>
                <a:ea typeface="微軟正黑體" panose="020B0604030504040204" pitchFamily="34" charset="-120"/>
              </a:rPr>
              <a:t>（</a:t>
            </a:r>
            <a:r>
              <a:rPr lang="en-US" altLang="zh-TW" sz="1200" dirty="0" err="1" smtClean="0">
                <a:latin typeface="微軟正黑體" panose="020B0604030504040204" pitchFamily="34" charset="-120"/>
                <a:ea typeface="微軟正黑體" panose="020B0604030504040204" pitchFamily="34" charset="-120"/>
              </a:rPr>
              <a:t>ObjT</a:t>
            </a:r>
            <a:r>
              <a:rPr lang="zh-TW" altLang="en-US" sz="1200" dirty="0" smtClean="0">
                <a:latin typeface="微軟正黑體" panose="020B0604030504040204" pitchFamily="34" charset="-120"/>
                <a:ea typeface="微軟正黑體" panose="020B0604030504040204" pitchFamily="34" charset="-120"/>
              </a:rPr>
              <a:t>）上花費的客觀時間呈正相關。</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客觀平均每日拿起手機數（</a:t>
            </a:r>
            <a:r>
              <a:rPr lang="en-US" altLang="zh-TW" sz="1200" b="0" i="0" kern="1200" dirty="0" err="1" smtClean="0">
                <a:solidFill>
                  <a:schemeClr val="tx1"/>
                </a:solidFill>
                <a:effectLst/>
                <a:latin typeface="+mn-lt"/>
                <a:ea typeface="+mn-ea"/>
                <a:cs typeface="+mn-cs"/>
              </a:rPr>
              <a:t>ObjP</a:t>
            </a:r>
            <a:r>
              <a:rPr lang="zh-TW" altLang="en-US" sz="1200" b="0" i="0" kern="1200" dirty="0" smtClean="0">
                <a:solidFill>
                  <a:schemeClr val="tx1"/>
                </a:solidFill>
                <a:effectLst/>
                <a:latin typeface="+mn-lt"/>
                <a:ea typeface="+mn-ea"/>
                <a:cs typeface="+mn-cs"/>
              </a:rPr>
              <a:t>）與一般智慧型手機使用情況（</a:t>
            </a:r>
            <a:r>
              <a:rPr lang="en-US" altLang="zh-TW" sz="1200" b="0" i="0" kern="1200" dirty="0" smtClean="0">
                <a:solidFill>
                  <a:schemeClr val="tx1"/>
                </a:solidFill>
                <a:effectLst/>
                <a:latin typeface="+mn-lt"/>
                <a:ea typeface="+mn-ea"/>
                <a:cs typeface="+mn-cs"/>
              </a:rPr>
              <a:t>SUQ-G</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0.31]</a:t>
            </a:r>
            <a:r>
              <a:rPr lang="zh-TW" altLang="en-US" sz="1200" b="0" i="0" kern="1200" dirty="0" smtClean="0">
                <a:solidFill>
                  <a:schemeClr val="tx1"/>
                </a:solidFill>
                <a:effectLst/>
                <a:latin typeface="+mn-lt"/>
                <a:ea typeface="+mn-ea"/>
                <a:cs typeface="+mn-cs"/>
              </a:rPr>
              <a:t>和無心情況下使用智慧型手機（</a:t>
            </a:r>
            <a:r>
              <a:rPr lang="en-US" altLang="zh-TW" sz="1200" b="0" i="0" kern="1200" dirty="0" smtClean="0">
                <a:solidFill>
                  <a:schemeClr val="tx1"/>
                </a:solidFill>
                <a:effectLst/>
                <a:latin typeface="+mn-lt"/>
                <a:ea typeface="+mn-ea"/>
                <a:cs typeface="+mn-cs"/>
              </a:rPr>
              <a:t>SUQ-A</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0.30] </a:t>
            </a:r>
            <a:r>
              <a:rPr lang="zh-TW" altLang="en-US" sz="1200" b="0" i="0" kern="1200" dirty="0" smtClean="0">
                <a:solidFill>
                  <a:schemeClr val="tx1"/>
                </a:solidFill>
                <a:effectLst/>
                <a:latin typeface="+mn-lt"/>
                <a:ea typeface="+mn-ea"/>
                <a:cs typeface="+mn-cs"/>
              </a:rPr>
              <a:t>適度相關。</a:t>
            </a: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客觀平均每日拿起手機數（</a:t>
            </a:r>
            <a:r>
              <a:rPr lang="en-US" altLang="zh-TW" sz="1200" b="0" i="0" kern="1200" dirty="0" err="1" smtClean="0">
                <a:solidFill>
                  <a:schemeClr val="tx1"/>
                </a:solidFill>
                <a:effectLst/>
                <a:latin typeface="+mn-lt"/>
                <a:ea typeface="+mn-ea"/>
                <a:cs typeface="+mn-cs"/>
              </a:rPr>
              <a:t>ObjP</a:t>
            </a:r>
            <a:r>
              <a:rPr lang="zh-TW" altLang="en-US" sz="1200" b="0" i="0" kern="1200" dirty="0" smtClean="0">
                <a:solidFill>
                  <a:schemeClr val="tx1"/>
                </a:solidFill>
                <a:effectLst/>
                <a:latin typeface="+mn-lt"/>
                <a:ea typeface="+mn-ea"/>
                <a:cs typeface="+mn-cs"/>
              </a:rPr>
              <a:t>）在智慧型手機成癮（</a:t>
            </a:r>
            <a:r>
              <a:rPr lang="en-US" altLang="zh-TW" sz="1200" b="0" i="0" kern="1200" dirty="0" smtClean="0">
                <a:solidFill>
                  <a:schemeClr val="tx1"/>
                </a:solidFill>
                <a:effectLst/>
                <a:latin typeface="+mn-lt"/>
                <a:ea typeface="+mn-ea"/>
                <a:cs typeface="+mn-cs"/>
              </a:rPr>
              <a:t>SAS</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0.22]</a:t>
            </a:r>
            <a:r>
              <a:rPr lang="zh-TW" altLang="en-US" sz="1200" b="0" i="0" kern="1200" dirty="0" smtClean="0">
                <a:solidFill>
                  <a:schemeClr val="tx1"/>
                </a:solidFill>
                <a:effectLst/>
                <a:latin typeface="+mn-lt"/>
                <a:ea typeface="+mn-ea"/>
                <a:cs typeface="+mn-cs"/>
              </a:rPr>
              <a:t>，手機問題使用量表（</a:t>
            </a:r>
            <a:r>
              <a:rPr lang="en-US" altLang="zh-TW" sz="1200" b="0" i="0" kern="1200" dirty="0" smtClean="0">
                <a:solidFill>
                  <a:schemeClr val="tx1"/>
                </a:solidFill>
                <a:effectLst/>
                <a:latin typeface="+mn-lt"/>
                <a:ea typeface="+mn-ea"/>
                <a:cs typeface="+mn-cs"/>
              </a:rPr>
              <a:t>MPPUS</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0.18]</a:t>
            </a:r>
            <a:r>
              <a:rPr lang="zh-TW" altLang="en-US" sz="1200" b="0" i="0" kern="1200" dirty="0" smtClean="0">
                <a:solidFill>
                  <a:schemeClr val="tx1"/>
                </a:solidFill>
                <a:effectLst/>
                <a:latin typeface="+mn-lt"/>
                <a:ea typeface="+mn-ea"/>
                <a:cs typeface="+mn-cs"/>
              </a:rPr>
              <a:t>和媒體和技術使用量與態度量表（</a:t>
            </a:r>
            <a:r>
              <a:rPr lang="en-US" altLang="zh-TW" sz="1200" b="0" i="0" kern="1200" dirty="0" smtClean="0">
                <a:solidFill>
                  <a:schemeClr val="tx1"/>
                </a:solidFill>
                <a:effectLst/>
                <a:latin typeface="+mn-lt"/>
                <a:ea typeface="+mn-ea"/>
                <a:cs typeface="+mn-cs"/>
              </a:rPr>
              <a:t>MTUAS</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0.15] </a:t>
            </a:r>
            <a:r>
              <a:rPr lang="zh-TW" altLang="en-US" sz="1200" b="0" i="0" kern="1200" dirty="0" smtClean="0">
                <a:solidFill>
                  <a:schemeClr val="tx1"/>
                </a:solidFill>
                <a:effectLst/>
                <a:latin typeface="+mn-lt"/>
                <a:ea typeface="+mn-ea"/>
                <a:cs typeface="+mn-cs"/>
              </a:rPr>
              <a:t>之間觀察到弱相關性。</a:t>
            </a: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客觀平均每日通知次數（</a:t>
            </a:r>
            <a:r>
              <a:rPr lang="en-US" altLang="zh-TW" sz="1200" b="0" i="0" kern="1200" dirty="0" err="1" smtClean="0">
                <a:solidFill>
                  <a:schemeClr val="tx1"/>
                </a:solidFill>
                <a:effectLst/>
                <a:latin typeface="+mn-lt"/>
                <a:ea typeface="+mn-ea"/>
                <a:cs typeface="+mn-cs"/>
              </a:rPr>
              <a:t>ObjN</a:t>
            </a:r>
            <a:r>
              <a:rPr lang="zh-TW" altLang="en-US" sz="1200" b="0" i="0" kern="1200" dirty="0" smtClean="0">
                <a:solidFill>
                  <a:schemeClr val="tx1"/>
                </a:solidFill>
                <a:effectLst/>
                <a:latin typeface="+mn-lt"/>
                <a:ea typeface="+mn-ea"/>
                <a:cs typeface="+mn-cs"/>
              </a:rPr>
              <a:t>）與大多數自我報告的量表之間的相關性很弱，這些值從</a:t>
            </a:r>
            <a:r>
              <a:rPr lang="en-US" altLang="zh-TW" sz="1200" b="0" i="0" kern="1200" dirty="0" smtClean="0">
                <a:solidFill>
                  <a:schemeClr val="tx1"/>
                </a:solidFill>
                <a:effectLst/>
                <a:latin typeface="+mn-lt"/>
                <a:ea typeface="+mn-ea"/>
                <a:cs typeface="+mn-cs"/>
              </a:rPr>
              <a:t>0.28</a:t>
            </a:r>
            <a:r>
              <a:rPr lang="zh-TW" altLang="en-US" sz="1200" b="0" i="0" kern="1200" dirty="0" smtClean="0">
                <a:solidFill>
                  <a:schemeClr val="tx1"/>
                </a:solidFill>
                <a:effectLst/>
                <a:latin typeface="+mn-lt"/>
                <a:ea typeface="+mn-ea"/>
                <a:cs typeface="+mn-cs"/>
              </a:rPr>
              <a:t>到</a:t>
            </a:r>
            <a:r>
              <a:rPr lang="en-US" altLang="zh-TW" sz="1200" b="0" i="0" kern="1200" dirty="0" smtClean="0">
                <a:solidFill>
                  <a:schemeClr val="tx1"/>
                </a:solidFill>
                <a:effectLst/>
                <a:latin typeface="+mn-lt"/>
                <a:ea typeface="+mn-ea"/>
                <a:cs typeface="+mn-cs"/>
              </a:rPr>
              <a:t>0.15</a:t>
            </a:r>
            <a:r>
              <a:rPr lang="zh-TW" altLang="en-US" sz="1200" b="0" i="0" kern="1200" dirty="0" smtClean="0">
                <a:solidFill>
                  <a:schemeClr val="tx1"/>
                </a:solidFill>
                <a:effectLst/>
                <a:latin typeface="+mn-lt"/>
                <a:ea typeface="+mn-ea"/>
                <a:cs typeface="+mn-cs"/>
              </a:rPr>
              <a:t>不等。但與每日收到的通知的單個估計值（</a:t>
            </a:r>
            <a:r>
              <a:rPr lang="en-US" altLang="zh-TW" sz="1200" b="0" i="0" kern="1200" dirty="0" err="1" smtClean="0">
                <a:solidFill>
                  <a:schemeClr val="tx1"/>
                </a:solidFill>
                <a:effectLst/>
                <a:latin typeface="+mn-lt"/>
                <a:ea typeface="+mn-ea"/>
                <a:cs typeface="+mn-cs"/>
              </a:rPr>
              <a:t>NEst</a:t>
            </a:r>
            <a:r>
              <a:rPr lang="zh-TW" altLang="en-US" sz="1200" b="0" i="0" kern="1200" dirty="0" smtClean="0">
                <a:solidFill>
                  <a:schemeClr val="tx1"/>
                </a:solidFill>
                <a:effectLst/>
                <a:latin typeface="+mn-lt"/>
                <a:ea typeface="+mn-ea"/>
                <a:cs typeface="+mn-cs"/>
              </a:rPr>
              <a:t>）適度相關</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0.53]</a:t>
            </a:r>
            <a:r>
              <a:rPr lang="zh-TW" altLang="en-US" sz="1200" b="0" i="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r>
              <a:rPr lang="en-US" altLang="zh-TW" sz="1200" b="0" i="0" kern="1200" dirty="0" err="1" smtClean="0">
                <a:solidFill>
                  <a:schemeClr val="tx1"/>
                </a:solidFill>
                <a:effectLst/>
                <a:latin typeface="+mn-lt"/>
                <a:ea typeface="+mn-ea"/>
                <a:cs typeface="+mn-cs"/>
              </a:rPr>
              <a:t>TEst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單次時間估計，</a:t>
            </a:r>
            <a:r>
              <a:rPr lang="en-US" altLang="zh-TW" sz="1200" b="0" i="0" kern="1200" dirty="0" err="1" smtClean="0">
                <a:solidFill>
                  <a:schemeClr val="tx1"/>
                </a:solidFill>
                <a:effectLst/>
                <a:latin typeface="+mn-lt"/>
                <a:ea typeface="+mn-ea"/>
                <a:cs typeface="+mn-cs"/>
              </a:rPr>
              <a:t>PEst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單次接收估計，</a:t>
            </a:r>
            <a:r>
              <a:rPr lang="en-US" altLang="zh-TW" sz="1200" b="0" i="0" kern="1200" dirty="0" err="1" smtClean="0">
                <a:solidFill>
                  <a:schemeClr val="tx1"/>
                </a:solidFill>
                <a:effectLst/>
                <a:latin typeface="+mn-lt"/>
                <a:ea typeface="+mn-ea"/>
                <a:cs typeface="+mn-cs"/>
              </a:rPr>
              <a:t>NEst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單次通知估計，</a:t>
            </a:r>
            <a:r>
              <a:rPr lang="en-US" altLang="zh-TW" sz="1200" b="0" i="0" kern="1200" dirty="0" smtClean="0">
                <a:solidFill>
                  <a:schemeClr val="tx1"/>
                </a:solidFill>
                <a:effectLst/>
                <a:latin typeface="+mn-lt"/>
                <a:ea typeface="+mn-ea"/>
                <a:cs typeface="+mn-cs"/>
              </a:rPr>
              <a:t>MPPUS =</a:t>
            </a:r>
            <a:r>
              <a:rPr lang="zh-TW" altLang="en-US" sz="1200" b="0" i="0" kern="1200" dirty="0" smtClean="0">
                <a:solidFill>
                  <a:schemeClr val="tx1"/>
                </a:solidFill>
                <a:effectLst/>
                <a:latin typeface="+mn-lt"/>
                <a:ea typeface="+mn-ea"/>
                <a:cs typeface="+mn-cs"/>
              </a:rPr>
              <a:t>手機有問題的使用量表，</a:t>
            </a:r>
            <a:r>
              <a:rPr lang="en-US" altLang="zh-TW" sz="1200" b="0" i="0" kern="1200" dirty="0" smtClean="0">
                <a:solidFill>
                  <a:schemeClr val="tx1"/>
                </a:solidFill>
                <a:effectLst/>
                <a:latin typeface="+mn-lt"/>
                <a:ea typeface="+mn-ea"/>
                <a:cs typeface="+mn-cs"/>
              </a:rPr>
              <a:t>NS =</a:t>
            </a:r>
            <a:r>
              <a:rPr lang="zh-TW" altLang="en-US" sz="1200" b="0" i="0" kern="1200" dirty="0" smtClean="0">
                <a:solidFill>
                  <a:schemeClr val="tx1"/>
                </a:solidFill>
                <a:effectLst/>
                <a:latin typeface="+mn-lt"/>
                <a:ea typeface="+mn-ea"/>
                <a:cs typeface="+mn-cs"/>
              </a:rPr>
              <a:t>恐懼症量表，</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ES =</a:t>
            </a:r>
            <a:r>
              <a:rPr lang="zh-TW" altLang="en-US" sz="1200" b="0" i="0" kern="1200" dirty="0" smtClean="0">
                <a:solidFill>
                  <a:schemeClr val="tx1"/>
                </a:solidFill>
                <a:effectLst/>
                <a:latin typeface="+mn-lt"/>
                <a:ea typeface="+mn-ea"/>
                <a:cs typeface="+mn-cs"/>
              </a:rPr>
              <a:t>擁有擴展的自我，</a:t>
            </a:r>
            <a:r>
              <a:rPr lang="en-US" altLang="zh-TW" sz="1200" b="0" i="0" kern="1200" dirty="0" err="1" smtClean="0">
                <a:solidFill>
                  <a:schemeClr val="tx1"/>
                </a:solidFill>
                <a:effectLst/>
                <a:latin typeface="+mn-lt"/>
                <a:ea typeface="+mn-ea"/>
                <a:cs typeface="+mn-cs"/>
              </a:rPr>
              <a:t>SAt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智慧型手機附件，</a:t>
            </a:r>
            <a:r>
              <a:rPr lang="en-US" altLang="zh-TW" sz="1200" b="0" i="0" kern="1200" dirty="0" smtClean="0">
                <a:solidFill>
                  <a:schemeClr val="tx1"/>
                </a:solidFill>
                <a:effectLst/>
                <a:latin typeface="+mn-lt"/>
                <a:ea typeface="+mn-ea"/>
                <a:cs typeface="+mn-cs"/>
              </a:rPr>
              <a:t>SAS =</a:t>
            </a:r>
            <a:r>
              <a:rPr lang="zh-TW" altLang="en-US" sz="1200" b="0" i="0" kern="1200" dirty="0" smtClean="0">
                <a:solidFill>
                  <a:schemeClr val="tx1"/>
                </a:solidFill>
                <a:effectLst/>
                <a:latin typeface="+mn-lt"/>
                <a:ea typeface="+mn-ea"/>
                <a:cs typeface="+mn-cs"/>
              </a:rPr>
              <a:t>智慧型手機成癮量表，</a:t>
            </a:r>
            <a:r>
              <a:rPr lang="en-US" altLang="zh-TW" sz="1200" b="0" i="0" kern="1200" dirty="0" smtClean="0">
                <a:solidFill>
                  <a:schemeClr val="tx1"/>
                </a:solidFill>
                <a:effectLst/>
                <a:latin typeface="+mn-lt"/>
                <a:ea typeface="+mn-ea"/>
                <a:cs typeface="+mn-cs"/>
              </a:rPr>
              <a:t>SABAS =</a:t>
            </a:r>
            <a:r>
              <a:rPr lang="zh-TW" altLang="en-US" sz="1200" b="0" i="0" kern="1200" dirty="0" smtClean="0">
                <a:solidFill>
                  <a:schemeClr val="tx1"/>
                </a:solidFill>
                <a:effectLst/>
                <a:latin typeface="+mn-lt"/>
                <a:ea typeface="+mn-ea"/>
                <a:cs typeface="+mn-cs"/>
              </a:rPr>
              <a:t>基於智慧型手機應用程序的成癮量表</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PMPUQ =</a:t>
            </a:r>
            <a:r>
              <a:rPr lang="zh-TW" altLang="en-US" sz="1200" b="0" i="0" kern="1200" dirty="0" smtClean="0">
                <a:solidFill>
                  <a:schemeClr val="tx1"/>
                </a:solidFill>
                <a:effectLst/>
                <a:latin typeface="+mn-lt"/>
                <a:ea typeface="+mn-ea"/>
                <a:cs typeface="+mn-cs"/>
              </a:rPr>
              <a:t>有問題的手機使用量表，</a:t>
            </a:r>
            <a:r>
              <a:rPr lang="en-US" altLang="zh-TW" sz="1200" b="0" i="0" kern="1200" dirty="0" smtClean="0">
                <a:solidFill>
                  <a:schemeClr val="tx1"/>
                </a:solidFill>
                <a:effectLst/>
                <a:latin typeface="+mn-lt"/>
                <a:ea typeface="+mn-ea"/>
                <a:cs typeface="+mn-cs"/>
              </a:rPr>
              <a:t>MTUAS =</a:t>
            </a:r>
            <a:r>
              <a:rPr lang="zh-TW" altLang="en-US" sz="1200" b="0" i="0" kern="1200" dirty="0" smtClean="0">
                <a:solidFill>
                  <a:schemeClr val="tx1"/>
                </a:solidFill>
                <a:effectLst/>
                <a:latin typeface="+mn-lt"/>
                <a:ea typeface="+mn-ea"/>
                <a:cs typeface="+mn-cs"/>
              </a:rPr>
              <a:t>媒體和技術使用量和態度量表，</a:t>
            </a:r>
            <a:r>
              <a:rPr lang="en-US" altLang="zh-TW" sz="1200" b="0" i="0" kern="1200" dirty="0" smtClean="0">
                <a:solidFill>
                  <a:schemeClr val="tx1"/>
                </a:solidFill>
                <a:effectLst/>
                <a:latin typeface="+mn-lt"/>
                <a:ea typeface="+mn-ea"/>
                <a:cs typeface="+mn-cs"/>
              </a:rPr>
              <a:t>SUQ-G =</a:t>
            </a:r>
            <a:r>
              <a:rPr lang="zh-TW" altLang="en-US" sz="1200" b="0" i="0" kern="1200" dirty="0" smtClean="0">
                <a:solidFill>
                  <a:schemeClr val="tx1"/>
                </a:solidFill>
                <a:effectLst/>
                <a:latin typeface="+mn-lt"/>
                <a:ea typeface="+mn-ea"/>
                <a:cs typeface="+mn-cs"/>
              </a:rPr>
              <a:t>智慧型手機使用量表（一般），</a:t>
            </a:r>
            <a:endParaRPr lang="en-US" altLang="zh-TW" sz="1200" b="0" i="0" kern="1200" dirty="0" smtClean="0">
              <a:solidFill>
                <a:schemeClr val="tx1"/>
              </a:solidFill>
              <a:effectLst/>
              <a:latin typeface="+mn-lt"/>
              <a:ea typeface="+mn-ea"/>
              <a:cs typeface="+mn-cs"/>
            </a:endParaRPr>
          </a:p>
          <a:p>
            <a:r>
              <a:rPr lang="en-US" altLang="zh-TW" sz="1200" b="0" i="0" kern="1200" dirty="0" smtClean="0">
                <a:solidFill>
                  <a:schemeClr val="tx1"/>
                </a:solidFill>
                <a:effectLst/>
                <a:latin typeface="+mn-lt"/>
                <a:ea typeface="+mn-ea"/>
                <a:cs typeface="+mn-cs"/>
              </a:rPr>
              <a:t>SUQ-A =</a:t>
            </a:r>
            <a:r>
              <a:rPr lang="zh-TW" altLang="en-US" sz="1200" b="0" i="0" kern="1200" dirty="0" smtClean="0">
                <a:solidFill>
                  <a:schemeClr val="tx1"/>
                </a:solidFill>
                <a:effectLst/>
                <a:latin typeface="+mn-lt"/>
                <a:ea typeface="+mn-ea"/>
                <a:cs typeface="+mn-cs"/>
              </a:rPr>
              <a:t>智慧型手機使用量表（無意識） ，</a:t>
            </a:r>
            <a:r>
              <a:rPr lang="en-US" altLang="zh-TW" sz="1200" b="0" i="0" kern="1200" dirty="0" err="1" smtClean="0">
                <a:solidFill>
                  <a:schemeClr val="tx1"/>
                </a:solidFill>
                <a:effectLst/>
                <a:latin typeface="+mn-lt"/>
                <a:ea typeface="+mn-ea"/>
                <a:cs typeface="+mn-cs"/>
              </a:rPr>
              <a:t>ObjT</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客觀平均每日屏幕顯示時間，</a:t>
            </a:r>
            <a:r>
              <a:rPr lang="en-US" altLang="zh-TW" sz="1200" b="0" i="0" kern="1200" dirty="0" err="1" smtClean="0">
                <a:solidFill>
                  <a:schemeClr val="tx1"/>
                </a:solidFill>
                <a:effectLst/>
                <a:latin typeface="+mn-lt"/>
                <a:ea typeface="+mn-ea"/>
                <a:cs typeface="+mn-cs"/>
              </a:rPr>
              <a:t>ObjP</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客觀平均每日提取次數，</a:t>
            </a:r>
            <a:r>
              <a:rPr lang="en-US" altLang="zh-TW" sz="1200" b="0" i="0" kern="1200" dirty="0" err="1" smtClean="0">
                <a:solidFill>
                  <a:schemeClr val="tx1"/>
                </a:solidFill>
                <a:effectLst/>
                <a:latin typeface="+mn-lt"/>
                <a:ea typeface="+mn-ea"/>
                <a:cs typeface="+mn-cs"/>
              </a:rPr>
              <a:t>ObjN</a:t>
            </a:r>
            <a:r>
              <a:rPr lang="en-US" altLang="zh-TW" sz="1200" b="0" i="0" kern="1200" dirty="0" smtClean="0">
                <a:solidFill>
                  <a:schemeClr val="tx1"/>
                </a:solidFill>
                <a:effectLst/>
                <a:latin typeface="+mn-lt"/>
                <a:ea typeface="+mn-ea"/>
                <a:cs typeface="+mn-cs"/>
              </a:rPr>
              <a:t> =</a:t>
            </a:r>
            <a:r>
              <a:rPr lang="zh-TW" altLang="en-US" sz="1200" b="0" i="0" kern="1200" dirty="0" smtClean="0">
                <a:solidFill>
                  <a:schemeClr val="tx1"/>
                </a:solidFill>
                <a:effectLst/>
                <a:latin typeface="+mn-lt"/>
                <a:ea typeface="+mn-ea"/>
                <a:cs typeface="+mn-cs"/>
              </a:rPr>
              <a:t>客觀平均每日通知次數。</a:t>
            </a:r>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10</a:t>
            </a:fld>
            <a:endParaRPr lang="zh-TW" altLang="en-US"/>
          </a:p>
        </p:txBody>
      </p:sp>
    </p:spTree>
    <p:extLst>
      <p:ext uri="{BB962C8B-B14F-4D97-AF65-F5344CB8AC3E}">
        <p14:creationId xmlns:p14="http://schemas.microsoft.com/office/powerpoint/2010/main" val="1311593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所有三個客觀行為指標中每個主觀指標的平均相關值。</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三角形表示單個行為估計。虛線表示所有度量之間的平均相關性。</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單次通知估計（</a:t>
            </a:r>
            <a:r>
              <a:rPr lang="en-US" altLang="zh-TW" sz="1200" b="0" i="0" kern="1200" dirty="0" err="1" smtClean="0">
                <a:solidFill>
                  <a:schemeClr val="tx1"/>
                </a:solidFill>
                <a:effectLst/>
                <a:latin typeface="+mn-lt"/>
                <a:ea typeface="+mn-ea"/>
                <a:cs typeface="+mn-cs"/>
              </a:rPr>
              <a:t>NEst</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0.33]</a:t>
            </a:r>
            <a:r>
              <a:rPr lang="zh-TW" altLang="en-US" sz="1200" b="0" i="0" kern="1200" dirty="0" smtClean="0">
                <a:solidFill>
                  <a:schemeClr val="tx1"/>
                </a:solidFill>
                <a:effectLst/>
                <a:latin typeface="+mn-lt"/>
                <a:ea typeface="+mn-ea"/>
                <a:cs typeface="+mn-cs"/>
              </a:rPr>
              <a:t> 和 單次時間估計（</a:t>
            </a:r>
            <a:r>
              <a:rPr lang="en-US" altLang="zh-TW" sz="1200" b="0" i="0" kern="1200" dirty="0" err="1" smtClean="0">
                <a:solidFill>
                  <a:schemeClr val="tx1"/>
                </a:solidFill>
                <a:effectLst/>
                <a:latin typeface="+mn-lt"/>
                <a:ea typeface="+mn-ea"/>
                <a:cs typeface="+mn-cs"/>
              </a:rPr>
              <a:t>TEst</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0.33]</a:t>
            </a:r>
            <a:r>
              <a:rPr lang="zh-TW" altLang="en-US" sz="1200" b="0" i="0" kern="1200" dirty="0" smtClean="0">
                <a:solidFill>
                  <a:schemeClr val="tx1"/>
                </a:solidFill>
                <a:effectLst/>
                <a:latin typeface="+mn-lt"/>
                <a:ea typeface="+mn-ea"/>
                <a:cs typeface="+mn-cs"/>
              </a:rPr>
              <a:t> 平均相關性最高，</a:t>
            </a:r>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接下來是是一般使用智慧型手機量表（</a:t>
            </a:r>
            <a:r>
              <a:rPr lang="en-US" altLang="zh-TW" sz="1200" b="0" i="0" kern="1200" dirty="0" smtClean="0">
                <a:solidFill>
                  <a:schemeClr val="tx1"/>
                </a:solidFill>
                <a:effectLst/>
                <a:latin typeface="+mn-lt"/>
                <a:ea typeface="+mn-ea"/>
                <a:cs typeface="+mn-cs"/>
              </a:rPr>
              <a:t>SUQ</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-G</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0.31]</a:t>
            </a:r>
            <a:r>
              <a:rPr lang="zh-TW" altLang="en-US" sz="1200" b="0" i="0" kern="1200" dirty="0" smtClean="0">
                <a:solidFill>
                  <a:schemeClr val="tx1"/>
                </a:solidFill>
                <a:effectLst/>
                <a:latin typeface="+mn-lt"/>
                <a:ea typeface="+mn-ea"/>
                <a:cs typeface="+mn-cs"/>
              </a:rPr>
              <a:t> 和 無心使用智慧型手機情況調查表（</a:t>
            </a:r>
            <a:r>
              <a:rPr lang="en-US" altLang="zh-TW" sz="1200" b="0" i="0" kern="1200" dirty="0" smtClean="0">
                <a:solidFill>
                  <a:schemeClr val="tx1"/>
                </a:solidFill>
                <a:effectLst/>
                <a:latin typeface="+mn-lt"/>
                <a:ea typeface="+mn-ea"/>
                <a:cs typeface="+mn-cs"/>
              </a:rPr>
              <a:t>SUG-A</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a:t>
            </a:r>
            <a:r>
              <a:rPr lang="en-US" altLang="zh-TW" sz="1200" b="0" i="1" kern="1200" dirty="0" smtClean="0">
                <a:solidFill>
                  <a:schemeClr val="tx1"/>
                </a:solidFill>
                <a:effectLst/>
                <a:latin typeface="+mn-lt"/>
                <a:ea typeface="+mn-ea"/>
                <a:cs typeface="+mn-cs"/>
              </a:rPr>
              <a:t>r</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 0.29]</a:t>
            </a:r>
            <a:r>
              <a:rPr lang="zh-TW" altLang="en-US" sz="1200" b="0" i="0" kern="1200" dirty="0" smtClean="0">
                <a:solidFill>
                  <a:schemeClr val="tx1"/>
                </a:solidFill>
                <a:effectLst/>
                <a:latin typeface="+mn-lt"/>
                <a:ea typeface="+mn-ea"/>
                <a:cs typeface="+mn-cs"/>
              </a:rPr>
              <a:t> 。</a:t>
            </a:r>
          </a:p>
          <a:p>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11</a:t>
            </a:fld>
            <a:endParaRPr lang="zh-TW" altLang="en-US"/>
          </a:p>
        </p:txBody>
      </p:sp>
    </p:spTree>
    <p:extLst>
      <p:ext uri="{BB962C8B-B14F-4D97-AF65-F5344CB8AC3E}">
        <p14:creationId xmlns:p14="http://schemas.microsoft.com/office/powerpoint/2010/main" val="3977415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類分析使用了三種客觀的行為指標（花費的時間，通知和拿起手機的次數）。</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r>
              <a:rPr lang="zh-TW" altLang="en-US" sz="1200" dirty="0" smtClean="0">
                <a:latin typeface="微軟正黑體" panose="020B0604030504040204" pitchFamily="34" charset="-120"/>
                <a:ea typeface="微軟正黑體" panose="020B0604030504040204" pitchFamily="34" charset="-120"/>
              </a:rPr>
              <a:t>因此，我們使用三群集解決方案（</a:t>
            </a:r>
            <a:r>
              <a:rPr lang="en-US" altLang="zh-TW" sz="1200" i="1" dirty="0" smtClean="0">
                <a:latin typeface="微軟正黑體" panose="020B0604030504040204" pitchFamily="34" charset="-120"/>
                <a:ea typeface="微軟正黑體" panose="020B0604030504040204" pitchFamily="34" charset="-120"/>
              </a:rPr>
              <a:t>k</a:t>
            </a:r>
            <a:r>
              <a:rPr lang="zh-TW" altLang="en-US" sz="1200" dirty="0" smtClean="0">
                <a:latin typeface="微軟正黑體" panose="020B0604030504040204" pitchFamily="34" charset="-120"/>
                <a:ea typeface="微軟正黑體" panose="020B0604030504040204" pitchFamily="34" charset="-120"/>
              </a:rPr>
              <a:t> </a:t>
            </a:r>
            <a:r>
              <a:rPr lang="en-US" altLang="zh-TW" sz="1200" dirty="0" smtClean="0">
                <a:latin typeface="微軟正黑體" panose="020B0604030504040204" pitchFamily="34" charset="-120"/>
                <a:ea typeface="微軟正黑體" panose="020B0604030504040204" pitchFamily="34" charset="-120"/>
              </a:rPr>
              <a:t>= 3</a:t>
            </a:r>
            <a:r>
              <a:rPr lang="zh-TW" altLang="en-US" sz="1200" dirty="0" smtClean="0">
                <a:latin typeface="微軟正黑體" panose="020B0604030504040204" pitchFamily="34" charset="-120"/>
                <a:ea typeface="微軟正黑體" panose="020B0604030504040204" pitchFamily="34" charset="-120"/>
              </a:rPr>
              <a:t>），將用戶分為低，中和高使用率組。在這種情況下，兩個集群中出現的高用戶重疊率下降到</a:t>
            </a:r>
            <a:r>
              <a:rPr lang="en-US" altLang="zh-TW" sz="1200" dirty="0" smtClean="0">
                <a:latin typeface="微軟正黑體" panose="020B0604030504040204" pitchFamily="34" charset="-120"/>
                <a:ea typeface="微軟正黑體" panose="020B0604030504040204" pitchFamily="34" charset="-120"/>
              </a:rPr>
              <a:t>32.36</a:t>
            </a:r>
            <a:r>
              <a:rPr lang="zh-TW" altLang="en-US" sz="1200" dirty="0" smtClean="0">
                <a:latin typeface="微軟正黑體" panose="020B0604030504040204" pitchFamily="34" charset="-120"/>
                <a:ea typeface="微軟正黑體" panose="020B0604030504040204" pitchFamily="34" charset="-120"/>
              </a:rPr>
              <a:t>％（</a:t>
            </a:r>
            <a:r>
              <a:rPr lang="en-US" altLang="zh-TW" sz="1200" dirty="0" smtClean="0">
                <a:latin typeface="微軟正黑體" panose="020B0604030504040204" pitchFamily="34" charset="-120"/>
                <a:ea typeface="微軟正黑體" panose="020B0604030504040204" pitchFamily="34" charset="-120"/>
              </a:rPr>
              <a:t>31</a:t>
            </a:r>
            <a:r>
              <a:rPr lang="zh-TW" altLang="en-US" sz="1200" dirty="0" smtClean="0">
                <a:latin typeface="微軟正黑體" panose="020B0604030504040204" pitchFamily="34" charset="-120"/>
                <a:ea typeface="微軟正黑體" panose="020B0604030504040204" pitchFamily="34" charset="-120"/>
              </a:rPr>
              <a:t>個中的</a:t>
            </a:r>
            <a:r>
              <a:rPr lang="en-US" altLang="zh-TW" sz="1200" dirty="0" smtClean="0">
                <a:latin typeface="微軟正黑體" panose="020B0604030504040204" pitchFamily="34" charset="-120"/>
                <a:ea typeface="微軟正黑體" panose="020B0604030504040204" pitchFamily="34" charset="-120"/>
              </a:rPr>
              <a:t>10</a:t>
            </a:r>
            <a:r>
              <a:rPr lang="zh-TW" altLang="en-US" sz="1200" dirty="0" smtClean="0">
                <a:latin typeface="微軟正黑體" panose="020B0604030504040204" pitchFamily="34" charset="-120"/>
                <a:ea typeface="微軟正黑體" panose="020B0604030504040204" pitchFamily="34" charset="-120"/>
              </a:rPr>
              <a:t>個）。</a:t>
            </a:r>
            <a:endParaRPr lang="en-US" altLang="zh-TW" sz="1200" dirty="0" smtClean="0">
              <a:latin typeface="微軟正黑體" panose="020B0604030504040204" pitchFamily="34" charset="-120"/>
              <a:ea typeface="微軟正黑體" panose="020B0604030504040204" pitchFamily="34" charset="-120"/>
            </a:endParaRPr>
          </a:p>
          <a:p>
            <a:r>
              <a:rPr lang="zh-TW" altLang="en-US" sz="1200" dirty="0" smtClean="0">
                <a:latin typeface="微軟正黑體" panose="020B0604030504040204" pitchFamily="34" charset="-120"/>
                <a:ea typeface="微軟正黑體" panose="020B0604030504040204" pitchFamily="34" charset="-120"/>
              </a:rPr>
              <a:t>在這裡，我們觀察到遠離二進制分類並不能提高性能。</a:t>
            </a:r>
            <a:endParaRPr lang="zh-TW" altLang="en-US" dirty="0"/>
          </a:p>
        </p:txBody>
      </p:sp>
      <p:sp>
        <p:nvSpPr>
          <p:cNvPr id="4" name="投影片編號版面配置區 3"/>
          <p:cNvSpPr>
            <a:spLocks noGrp="1"/>
          </p:cNvSpPr>
          <p:nvPr>
            <p:ph type="sldNum" sz="quarter" idx="10"/>
          </p:nvPr>
        </p:nvSpPr>
        <p:spPr/>
        <p:txBody>
          <a:bodyPr/>
          <a:lstStyle/>
          <a:p>
            <a:fld id="{C2CC9F07-1264-4281-8B2D-9C242FDC388A}" type="slidenum">
              <a:rPr lang="zh-TW" altLang="en-US" smtClean="0"/>
              <a:t>12</a:t>
            </a:fld>
            <a:endParaRPr lang="zh-TW" altLang="en-US"/>
          </a:p>
        </p:txBody>
      </p:sp>
    </p:spTree>
    <p:extLst>
      <p:ext uri="{BB962C8B-B14F-4D97-AF65-F5344CB8AC3E}">
        <p14:creationId xmlns:p14="http://schemas.microsoft.com/office/powerpoint/2010/main" val="4291641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128715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248116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244296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4092959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784946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1492453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338546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47367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194457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2847587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3D4312EA-B222-4B90-BB4C-A760262782FC}" type="datetimeFigureOut">
              <a:rPr lang="zh-TW" altLang="en-US" smtClean="0"/>
              <a:t>2019/10/18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4164410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312EA-B222-4B90-BB4C-A760262782FC}" type="datetimeFigureOut">
              <a:rPr lang="zh-TW" altLang="en-US" smtClean="0"/>
              <a:t>2019/10/18</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63405-41A2-479B-BD64-B89EA6A8A760}" type="slidenum">
              <a:rPr lang="zh-TW" altLang="en-US" smtClean="0"/>
              <a:t>‹#›</a:t>
            </a:fld>
            <a:endParaRPr lang="zh-TW" altLang="en-US"/>
          </a:p>
        </p:txBody>
      </p:sp>
    </p:spTree>
    <p:extLst>
      <p:ext uri="{BB962C8B-B14F-4D97-AF65-F5344CB8AC3E}">
        <p14:creationId xmlns:p14="http://schemas.microsoft.com/office/powerpoint/2010/main" val="1516382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b="1" dirty="0"/>
              <a:t>Do smartphone usage scales predict behavior?</a:t>
            </a:r>
            <a:endParaRPr lang="zh-TW" altLang="en-US" b="1" dirty="0"/>
          </a:p>
        </p:txBody>
      </p:sp>
      <p:sp>
        <p:nvSpPr>
          <p:cNvPr id="3" name="副標題 2"/>
          <p:cNvSpPr>
            <a:spLocks noGrp="1"/>
          </p:cNvSpPr>
          <p:nvPr>
            <p:ph type="subTitle" idx="1"/>
          </p:nvPr>
        </p:nvSpPr>
        <p:spPr/>
        <p:txBody>
          <a:bodyPr/>
          <a:lstStyle/>
          <a:p>
            <a:r>
              <a:rPr lang="en-US" altLang="zh-TW" dirty="0"/>
              <a:t>David A. </a:t>
            </a:r>
            <a:r>
              <a:rPr lang="en-US" altLang="zh-TW" dirty="0" err="1" smtClean="0"/>
              <a:t>Ellisa</a:t>
            </a:r>
            <a:r>
              <a:rPr lang="en-US" altLang="zh-TW" dirty="0" smtClean="0"/>
              <a:t>, </a:t>
            </a:r>
            <a:r>
              <a:rPr lang="en-US" altLang="zh-TW" dirty="0"/>
              <a:t>Brittany I. </a:t>
            </a:r>
            <a:r>
              <a:rPr lang="en-US" altLang="zh-TW" dirty="0" err="1"/>
              <a:t>Davidsonb</a:t>
            </a:r>
            <a:r>
              <a:rPr lang="en-US" altLang="zh-TW" dirty="0"/>
              <a:t>, Heather </a:t>
            </a:r>
            <a:r>
              <a:rPr lang="en-US" altLang="zh-TW" dirty="0" err="1"/>
              <a:t>Shawc</a:t>
            </a:r>
            <a:r>
              <a:rPr lang="en-US" altLang="zh-TW" dirty="0"/>
              <a:t>, </a:t>
            </a:r>
            <a:r>
              <a:rPr lang="en-US" altLang="zh-TW" dirty="0" err="1"/>
              <a:t>Kristoffer</a:t>
            </a:r>
            <a:r>
              <a:rPr lang="en-US" altLang="zh-TW" dirty="0"/>
              <a:t> </a:t>
            </a:r>
            <a:r>
              <a:rPr lang="en-US" altLang="zh-TW" dirty="0" err="1" smtClean="0"/>
              <a:t>Geyera</a:t>
            </a:r>
            <a:endParaRPr lang="en-US" altLang="zh-TW" dirty="0" smtClean="0"/>
          </a:p>
          <a:p>
            <a:r>
              <a:rPr lang="en-US" altLang="zh-TW" dirty="0"/>
              <a:t>International Journal of Human-Computer Studies 130 (2019) 86–92</a:t>
            </a:r>
            <a:endParaRPr lang="zh-TW" altLang="en-US" dirty="0"/>
          </a:p>
        </p:txBody>
      </p:sp>
    </p:spTree>
    <p:extLst>
      <p:ext uri="{BB962C8B-B14F-4D97-AF65-F5344CB8AC3E}">
        <p14:creationId xmlns:p14="http://schemas.microsoft.com/office/powerpoint/2010/main" val="3721721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Results-</a:t>
            </a:r>
            <a:r>
              <a:rPr lang="en-US" altLang="zh-TW" sz="4000" b="1" dirty="0"/>
              <a:t>Correlations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a:t>皮爾森在單一估計，自我報告的量表和客觀行為之間的</a:t>
            </a:r>
            <a:r>
              <a:rPr lang="zh-TW" altLang="en-US" sz="2000"/>
              <a:t>相關性</a:t>
            </a:r>
            <a:r>
              <a:rPr lang="zh-TW" altLang="en-US" sz="2000" smtClean="0"/>
              <a:t>。</a:t>
            </a:r>
            <a:endParaRPr lang="en-US" altLang="zh-TW" sz="2000" dirty="0" smtClean="0">
              <a:latin typeface="微軟正黑體" panose="020B0604030504040204" pitchFamily="34" charset="-120"/>
              <a:ea typeface="微軟正黑體" panose="020B0604030504040204" pitchFamily="34" charset="-120"/>
            </a:endParaRPr>
          </a:p>
        </p:txBody>
      </p:sp>
      <p:pic>
        <p:nvPicPr>
          <p:cNvPr id="4" name="內容版面配置區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3265" y="2968854"/>
            <a:ext cx="10265469" cy="3493037"/>
          </a:xfrm>
          <a:prstGeom prst="rect">
            <a:avLst/>
          </a:prstGeom>
        </p:spPr>
      </p:pic>
    </p:spTree>
    <p:extLst>
      <p:ext uri="{BB962C8B-B14F-4D97-AF65-F5344CB8AC3E}">
        <p14:creationId xmlns:p14="http://schemas.microsoft.com/office/powerpoint/2010/main" val="90042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Results-Correlations</a:t>
            </a:r>
            <a:endParaRPr lang="zh-TW" altLang="en-US" b="1" dirty="0"/>
          </a:p>
        </p:txBody>
      </p:sp>
      <p:pic>
        <p:nvPicPr>
          <p:cNvPr id="6" name="內容版面配置區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90363" y="1867396"/>
            <a:ext cx="6611273" cy="4267796"/>
          </a:xfrm>
        </p:spPr>
      </p:pic>
    </p:spTree>
    <p:extLst>
      <p:ext uri="{BB962C8B-B14F-4D97-AF65-F5344CB8AC3E}">
        <p14:creationId xmlns:p14="http://schemas.microsoft.com/office/powerpoint/2010/main" val="1484159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Results-Cluster </a:t>
            </a:r>
            <a:r>
              <a:rPr lang="en-US" altLang="zh-TW" b="1" dirty="0"/>
              <a:t>analysis</a:t>
            </a:r>
            <a:endParaRPr lang="zh-TW" altLang="en-US" b="1" dirty="0"/>
          </a:p>
        </p:txBody>
      </p:sp>
      <p:sp>
        <p:nvSpPr>
          <p:cNvPr id="3" name="內容版面配置區 2"/>
          <p:cNvSpPr>
            <a:spLocks noGrp="1"/>
          </p:cNvSpPr>
          <p:nvPr>
            <p:ph idx="1"/>
          </p:nvPr>
        </p:nvSpPr>
        <p:spPr/>
        <p:txBody>
          <a:bodyPr>
            <a:normAutofit fontScale="32500" lnSpcReduction="20000"/>
          </a:bodyPr>
          <a:lstStyle/>
          <a:p>
            <a:pPr>
              <a:lnSpc>
                <a:spcPct val="170000"/>
              </a:lnSpc>
            </a:pPr>
            <a:r>
              <a:rPr lang="zh-TW" altLang="en-US" sz="6200" dirty="0" smtClean="0">
                <a:latin typeface="微軟正黑體" panose="020B0604030504040204" pitchFamily="34" charset="-120"/>
                <a:ea typeface="微軟正黑體" panose="020B0604030504040204" pitchFamily="34" charset="-120"/>
              </a:rPr>
              <a:t>將受測者分為</a:t>
            </a:r>
            <a:r>
              <a:rPr lang="zh-TW" altLang="en-US" sz="6200" dirty="0">
                <a:latin typeface="微軟正黑體" panose="020B0604030504040204" pitchFamily="34" charset="-120"/>
                <a:ea typeface="微軟正黑體" panose="020B0604030504040204" pitchFamily="34" charset="-120"/>
              </a:rPr>
              <a:t>兩組</a:t>
            </a:r>
            <a:r>
              <a:rPr lang="zh-TW" altLang="en-US" sz="6200" dirty="0" smtClean="0">
                <a:latin typeface="微軟正黑體" panose="020B0604030504040204" pitchFamily="34" charset="-120"/>
                <a:ea typeface="微軟正黑體" panose="020B0604030504040204" pitchFamily="34" charset="-120"/>
              </a:rPr>
              <a:t>（高水平和低水平）</a:t>
            </a:r>
            <a:r>
              <a:rPr lang="en-US" altLang="zh-TW" sz="6200" dirty="0">
                <a:latin typeface="微軟正黑體" panose="020B0604030504040204" pitchFamily="34" charset="-120"/>
                <a:ea typeface="微軟正黑體" panose="020B0604030504040204" pitchFamily="34" charset="-120"/>
              </a:rPr>
              <a:t>(</a:t>
            </a:r>
            <a:r>
              <a:rPr lang="en-US" altLang="zh-TW" sz="6200" dirty="0" smtClean="0">
                <a:latin typeface="微軟正黑體" panose="020B0604030504040204" pitchFamily="34" charset="-120"/>
                <a:ea typeface="微軟正黑體" panose="020B0604030504040204" pitchFamily="34" charset="-120"/>
              </a:rPr>
              <a:t>cluster1 </a:t>
            </a:r>
            <a:r>
              <a:rPr lang="en-US" altLang="zh-TW" sz="6200" dirty="0">
                <a:latin typeface="微軟正黑體" panose="020B0604030504040204" pitchFamily="34" charset="-120"/>
                <a:ea typeface="微軟正黑體" panose="020B0604030504040204" pitchFamily="34" charset="-120"/>
              </a:rPr>
              <a:t>N=92 , cluster2 N=146</a:t>
            </a:r>
            <a:r>
              <a:rPr lang="en-US" altLang="zh-TW" sz="6200" dirty="0" smtClean="0">
                <a:latin typeface="微軟正黑體" panose="020B0604030504040204" pitchFamily="34" charset="-120"/>
                <a:ea typeface="微軟正黑體" panose="020B0604030504040204" pitchFamily="34" charset="-120"/>
              </a:rPr>
              <a:t>)</a:t>
            </a:r>
          </a:p>
          <a:p>
            <a:pPr>
              <a:lnSpc>
                <a:spcPct val="170000"/>
              </a:lnSpc>
            </a:pPr>
            <a:r>
              <a:rPr lang="zh-TW" altLang="en-US" sz="6200" dirty="0" smtClean="0">
                <a:latin typeface="微軟正黑體" panose="020B0604030504040204" pitchFamily="34" charset="-120"/>
                <a:ea typeface="微軟正黑體" panose="020B0604030504040204" pitchFamily="34" charset="-120"/>
              </a:rPr>
              <a:t>聚</a:t>
            </a:r>
            <a:r>
              <a:rPr lang="zh-TW" altLang="en-US" sz="6200" dirty="0">
                <a:latin typeface="微軟正黑體" panose="020B0604030504040204" pitchFamily="34" charset="-120"/>
                <a:ea typeface="微軟正黑體" panose="020B0604030504040204" pitchFamily="34" charset="-120"/>
              </a:rPr>
              <a:t>類</a:t>
            </a:r>
            <a:r>
              <a:rPr lang="zh-TW" altLang="en-US" sz="6200" dirty="0" smtClean="0">
                <a:latin typeface="微軟正黑體" panose="020B0604030504040204" pitchFamily="34" charset="-120"/>
                <a:ea typeface="微軟正黑體" panose="020B0604030504040204" pitchFamily="34" charset="-120"/>
              </a:rPr>
              <a:t>分析使用</a:t>
            </a:r>
            <a:r>
              <a:rPr lang="zh-TW" altLang="en-US" sz="6200" dirty="0">
                <a:latin typeface="微軟正黑體" panose="020B0604030504040204" pitchFamily="34" charset="-120"/>
                <a:ea typeface="微軟正黑體" panose="020B0604030504040204" pitchFamily="34" charset="-120"/>
              </a:rPr>
              <a:t>了三</a:t>
            </a:r>
            <a:r>
              <a:rPr lang="zh-TW" altLang="en-US" sz="6200" dirty="0" smtClean="0">
                <a:latin typeface="微軟正黑體" panose="020B0604030504040204" pitchFamily="34" charset="-120"/>
                <a:ea typeface="微軟正黑體" panose="020B0604030504040204" pitchFamily="34" charset="-120"/>
              </a:rPr>
              <a:t>種客觀</a:t>
            </a:r>
            <a:r>
              <a:rPr lang="zh-TW" altLang="en-US" sz="6200" dirty="0">
                <a:latin typeface="微軟正黑體" panose="020B0604030504040204" pitchFamily="34" charset="-120"/>
                <a:ea typeface="微軟正黑體" panose="020B0604030504040204" pitchFamily="34" charset="-120"/>
              </a:rPr>
              <a:t>的行為</a:t>
            </a:r>
            <a:r>
              <a:rPr lang="zh-TW" altLang="en-US" sz="6200" dirty="0" smtClean="0">
                <a:latin typeface="微軟正黑體" panose="020B0604030504040204" pitchFamily="34" charset="-120"/>
                <a:ea typeface="微軟正黑體" panose="020B0604030504040204" pitchFamily="34" charset="-120"/>
              </a:rPr>
              <a:t>指標。</a:t>
            </a:r>
            <a:endParaRPr lang="en-US" altLang="zh-TW" sz="6200" dirty="0" smtClean="0">
              <a:latin typeface="微軟正黑體" panose="020B0604030504040204" pitchFamily="34" charset="-120"/>
              <a:ea typeface="微軟正黑體" panose="020B0604030504040204" pitchFamily="34" charset="-120"/>
            </a:endParaRPr>
          </a:p>
          <a:p>
            <a:pPr>
              <a:lnSpc>
                <a:spcPct val="170000"/>
              </a:lnSpc>
            </a:pPr>
            <a:r>
              <a:rPr lang="zh-TW" altLang="en-US" sz="6200" dirty="0" smtClean="0">
                <a:latin typeface="微軟正黑體" panose="020B0604030504040204" pitchFamily="34" charset="-120"/>
                <a:ea typeface="微軟正黑體" panose="020B0604030504040204" pitchFamily="34" charset="-120"/>
              </a:rPr>
              <a:t>使用自我</a:t>
            </a:r>
            <a:r>
              <a:rPr lang="zh-TW" altLang="en-US" sz="6200" dirty="0">
                <a:latin typeface="微軟正黑體" panose="020B0604030504040204" pitchFamily="34" charset="-120"/>
                <a:ea typeface="微軟正黑體" panose="020B0604030504040204" pitchFamily="34" charset="-120"/>
              </a:rPr>
              <a:t>報告的量</a:t>
            </a:r>
            <a:r>
              <a:rPr lang="zh-TW" altLang="en-US" sz="6200" dirty="0" smtClean="0">
                <a:latin typeface="微軟正黑體" panose="020B0604030504040204" pitchFamily="34" charset="-120"/>
                <a:ea typeface="微軟正黑體" panose="020B0604030504040204" pitchFamily="34" charset="-120"/>
              </a:rPr>
              <a:t>表進行</a:t>
            </a:r>
            <a:r>
              <a:rPr lang="zh-TW" altLang="en-US" sz="6200" dirty="0">
                <a:latin typeface="微軟正黑體" panose="020B0604030504040204" pitchFamily="34" charset="-120"/>
                <a:ea typeface="微軟正黑體" panose="020B0604030504040204" pitchFamily="34" charset="-120"/>
              </a:rPr>
              <a:t>相似的區分</a:t>
            </a:r>
            <a:r>
              <a:rPr lang="zh-TW" altLang="en-US" sz="6200" dirty="0" smtClean="0">
                <a:latin typeface="微軟正黑體" panose="020B0604030504040204" pitchFamily="34" charset="-120"/>
                <a:ea typeface="微軟正黑體" panose="020B0604030504040204" pitchFamily="34" charset="-120"/>
              </a:rPr>
              <a:t>。自我</a:t>
            </a:r>
            <a:r>
              <a:rPr lang="zh-TW" altLang="en-US" sz="6200" dirty="0">
                <a:latin typeface="微軟正黑體" panose="020B0604030504040204" pitchFamily="34" charset="-120"/>
                <a:ea typeface="微軟正黑體" panose="020B0604030504040204" pitchFamily="34" charset="-120"/>
              </a:rPr>
              <a:t>報告與行為</a:t>
            </a:r>
            <a:r>
              <a:rPr lang="zh-TW" altLang="en-US" sz="6200" dirty="0" smtClean="0">
                <a:latin typeface="微軟正黑體" panose="020B0604030504040204" pitchFamily="34" charset="-120"/>
                <a:ea typeface="微軟正黑體" panose="020B0604030504040204" pitchFamily="34" charset="-120"/>
              </a:rPr>
              <a:t>之間具高度共識被</a:t>
            </a:r>
            <a:r>
              <a:rPr lang="zh-TW" altLang="en-US" sz="6200" dirty="0">
                <a:latin typeface="微軟正黑體" panose="020B0604030504040204" pitchFamily="34" charset="-120"/>
                <a:ea typeface="微軟正黑體" panose="020B0604030504040204" pitchFamily="34" charset="-120"/>
              </a:rPr>
              <a:t>歸類為高水平</a:t>
            </a:r>
            <a:r>
              <a:rPr lang="zh-TW" altLang="en-US" sz="6200" dirty="0" smtClean="0">
                <a:latin typeface="微軟正黑體" panose="020B0604030504040204" pitchFamily="34" charset="-120"/>
                <a:ea typeface="微軟正黑體" panose="020B0604030504040204" pitchFamily="34" charset="-120"/>
              </a:rPr>
              <a:t>。</a:t>
            </a:r>
            <a:endParaRPr lang="en-US" altLang="zh-TW" sz="6200" dirty="0" smtClean="0">
              <a:latin typeface="微軟正黑體" panose="020B0604030504040204" pitchFamily="34" charset="-120"/>
              <a:ea typeface="微軟正黑體" panose="020B0604030504040204" pitchFamily="34" charset="-120"/>
            </a:endParaRPr>
          </a:p>
          <a:p>
            <a:pPr>
              <a:lnSpc>
                <a:spcPct val="170000"/>
              </a:lnSpc>
            </a:pPr>
            <a:r>
              <a:rPr lang="zh-TW" altLang="en-US" sz="6200" dirty="0" smtClean="0">
                <a:latin typeface="微軟正黑體" panose="020B0604030504040204" pitchFamily="34" charset="-120"/>
                <a:ea typeface="微軟正黑體" panose="020B0604030504040204" pitchFamily="34" charset="-120"/>
              </a:rPr>
              <a:t>然而，相對</a:t>
            </a:r>
            <a:r>
              <a:rPr lang="zh-TW" altLang="en-US" sz="6200" dirty="0">
                <a:latin typeface="微軟正黑體" panose="020B0604030504040204" pitchFamily="34" charset="-120"/>
                <a:ea typeface="微軟正黑體" panose="020B0604030504040204" pitchFamily="34" charset="-120"/>
              </a:rPr>
              <a:t>較少</a:t>
            </a:r>
            <a:r>
              <a:rPr lang="zh-TW" altLang="en-US" sz="6200" dirty="0" smtClean="0">
                <a:latin typeface="微軟正黑體" panose="020B0604030504040204" pitchFamily="34" charset="-120"/>
                <a:ea typeface="微軟正黑體" panose="020B0604030504040204" pitchFamily="34" charset="-120"/>
              </a:rPr>
              <a:t>的受測者可能</a:t>
            </a:r>
            <a:r>
              <a:rPr lang="zh-TW" altLang="en-US" sz="6200" dirty="0">
                <a:latin typeface="微軟正黑體" panose="020B0604030504040204" pitchFamily="34" charset="-120"/>
                <a:ea typeface="微軟正黑體" panose="020B0604030504040204" pitchFamily="34" charset="-120"/>
              </a:rPr>
              <a:t>表現出異常高的使用模式，這可能缺乏任何有意義的</a:t>
            </a:r>
            <a:r>
              <a:rPr lang="zh-TW" altLang="en-US" sz="6200" dirty="0" smtClean="0">
                <a:latin typeface="微軟正黑體" panose="020B0604030504040204" pitchFamily="34" charset="-120"/>
                <a:ea typeface="微軟正黑體" panose="020B0604030504040204" pitchFamily="34" charset="-120"/>
              </a:rPr>
              <a:t>特異性</a:t>
            </a:r>
            <a:r>
              <a:rPr lang="en-US" altLang="zh-TW" sz="6200" dirty="0">
                <a:latin typeface="微軟正黑體" panose="020B0604030504040204" pitchFamily="34" charset="-120"/>
                <a:ea typeface="微軟正黑體" panose="020B0604030504040204" pitchFamily="34" charset="-120"/>
              </a:rPr>
              <a:t>(</a:t>
            </a:r>
            <a:r>
              <a:rPr lang="en-US" altLang="zh-TW" sz="6200" dirty="0" err="1">
                <a:latin typeface="微軟正黑體" panose="020B0604030504040204" pitchFamily="34" charset="-120"/>
                <a:ea typeface="微軟正黑體" panose="020B0604030504040204" pitchFamily="34" charset="-120"/>
              </a:rPr>
              <a:t>Wilcockson</a:t>
            </a:r>
            <a:r>
              <a:rPr lang="en-US" altLang="zh-TW" sz="6200" dirty="0">
                <a:latin typeface="微軟正黑體" panose="020B0604030504040204" pitchFamily="34" charset="-120"/>
                <a:ea typeface="微軟正黑體" panose="020B0604030504040204" pitchFamily="34" charset="-120"/>
              </a:rPr>
              <a:t> et al., 2018</a:t>
            </a:r>
            <a:r>
              <a:rPr lang="en-US" altLang="zh-TW" sz="6200" dirty="0" smtClean="0">
                <a:latin typeface="微軟正黑體" panose="020B0604030504040204" pitchFamily="34" charset="-120"/>
                <a:ea typeface="微軟正黑體" panose="020B0604030504040204" pitchFamily="34" charset="-120"/>
              </a:rPr>
              <a:t>)</a:t>
            </a:r>
            <a:r>
              <a:rPr lang="zh-TW" altLang="en-US" sz="6200" dirty="0" smtClean="0">
                <a:latin typeface="微軟正黑體" panose="020B0604030504040204" pitchFamily="34" charset="-120"/>
                <a:ea typeface="微軟正黑體" panose="020B0604030504040204" pitchFamily="34" charset="-120"/>
              </a:rPr>
              <a:t>。</a:t>
            </a:r>
            <a:endParaRPr lang="en-US" altLang="zh-TW" sz="6200" dirty="0" smtClean="0">
              <a:latin typeface="微軟正黑體" panose="020B0604030504040204" pitchFamily="34" charset="-120"/>
              <a:ea typeface="微軟正黑體" panose="020B0604030504040204" pitchFamily="34" charset="-120"/>
            </a:endParaRPr>
          </a:p>
          <a:p>
            <a:pPr>
              <a:lnSpc>
                <a:spcPct val="170000"/>
              </a:lnSpc>
            </a:pPr>
            <a:r>
              <a:rPr lang="zh-TW" altLang="en-US" sz="6200" dirty="0" smtClean="0">
                <a:latin typeface="微軟正黑體" panose="020B0604030504040204" pitchFamily="34" charset="-120"/>
                <a:ea typeface="微軟正黑體" panose="020B0604030504040204" pitchFamily="34" charset="-120"/>
              </a:rPr>
              <a:t>因此</a:t>
            </a:r>
            <a:r>
              <a:rPr lang="zh-TW" altLang="en-US" sz="6200" dirty="0">
                <a:latin typeface="微軟正黑體" panose="020B0604030504040204" pitchFamily="34" charset="-120"/>
                <a:ea typeface="微軟正黑體" panose="020B0604030504040204" pitchFamily="34" charset="-120"/>
              </a:rPr>
              <a:t>，我們使用三群集解決方案（</a:t>
            </a:r>
            <a:r>
              <a:rPr lang="en-US" altLang="zh-TW" sz="6200" i="1" dirty="0">
                <a:latin typeface="微軟正黑體" panose="020B0604030504040204" pitchFamily="34" charset="-120"/>
                <a:ea typeface="微軟正黑體" panose="020B0604030504040204" pitchFamily="34" charset="-120"/>
              </a:rPr>
              <a:t>k</a:t>
            </a:r>
            <a:r>
              <a:rPr lang="zh-TW" altLang="en-US" sz="6200" dirty="0">
                <a:latin typeface="微軟正黑體" panose="020B0604030504040204" pitchFamily="34" charset="-120"/>
                <a:ea typeface="微軟正黑體" panose="020B0604030504040204" pitchFamily="34" charset="-120"/>
              </a:rPr>
              <a:t> </a:t>
            </a:r>
            <a:r>
              <a:rPr lang="en-US" altLang="zh-TW" sz="6200" dirty="0">
                <a:latin typeface="微軟正黑體" panose="020B0604030504040204" pitchFamily="34" charset="-120"/>
                <a:ea typeface="微軟正黑體" panose="020B0604030504040204" pitchFamily="34" charset="-120"/>
              </a:rPr>
              <a:t>= 3</a:t>
            </a:r>
            <a:r>
              <a:rPr lang="zh-TW" altLang="en-US" sz="6200" dirty="0" smtClean="0">
                <a:latin typeface="微軟正黑體" panose="020B0604030504040204" pitchFamily="34" charset="-120"/>
                <a:ea typeface="微軟正黑體" panose="020B0604030504040204" pitchFamily="34" charset="-120"/>
              </a:rPr>
              <a:t>）將</a:t>
            </a:r>
            <a:r>
              <a:rPr lang="zh-TW" altLang="en-US" sz="6200" dirty="0">
                <a:latin typeface="微軟正黑體" panose="020B0604030504040204" pitchFamily="34" charset="-120"/>
                <a:ea typeface="微軟正黑體" panose="020B0604030504040204" pitchFamily="34" charset="-120"/>
              </a:rPr>
              <a:t>用戶分為</a:t>
            </a:r>
            <a:r>
              <a:rPr lang="zh-TW" altLang="en-US" sz="6200" dirty="0" smtClean="0">
                <a:latin typeface="微軟正黑體" panose="020B0604030504040204" pitchFamily="34" charset="-120"/>
                <a:ea typeface="微軟正黑體" panose="020B0604030504040204" pitchFamily="34" charset="-120"/>
              </a:rPr>
              <a:t>低</a:t>
            </a:r>
            <a:endParaRPr lang="en-US" altLang="zh-TW" sz="6200" dirty="0" smtClean="0">
              <a:latin typeface="微軟正黑體" panose="020B0604030504040204" pitchFamily="34" charset="-120"/>
              <a:ea typeface="微軟正黑體" panose="020B0604030504040204" pitchFamily="34" charset="-120"/>
            </a:endParaRPr>
          </a:p>
          <a:p>
            <a:pPr marL="0" indent="0">
              <a:lnSpc>
                <a:spcPct val="170000"/>
              </a:lnSpc>
              <a:buNone/>
            </a:pPr>
            <a:r>
              <a:rPr lang="zh-TW" altLang="en-US" sz="6200" dirty="0">
                <a:latin typeface="微軟正黑體" panose="020B0604030504040204" pitchFamily="34" charset="-120"/>
                <a:ea typeface="微軟正黑體" panose="020B0604030504040204" pitchFamily="34" charset="-120"/>
              </a:rPr>
              <a:t> </a:t>
            </a:r>
            <a:r>
              <a:rPr lang="zh-TW" altLang="en-US" sz="6200" dirty="0" smtClean="0">
                <a:latin typeface="微軟正黑體" panose="020B0604030504040204" pitchFamily="34" charset="-120"/>
                <a:ea typeface="微軟正黑體" panose="020B0604030504040204" pitchFamily="34" charset="-120"/>
              </a:rPr>
              <a:t>   </a:t>
            </a:r>
            <a:r>
              <a:rPr lang="zh-TW" altLang="en-US" sz="6200" dirty="0">
                <a:latin typeface="微軟正黑體" panose="020B0604030504040204" pitchFamily="34" charset="-120"/>
                <a:ea typeface="微軟正黑體" panose="020B0604030504040204" pitchFamily="34" charset="-120"/>
              </a:rPr>
              <a:t>、</a:t>
            </a:r>
            <a:r>
              <a:rPr lang="zh-TW" altLang="en-US" sz="6200" dirty="0" smtClean="0">
                <a:latin typeface="微軟正黑體" panose="020B0604030504040204" pitchFamily="34" charset="-120"/>
                <a:ea typeface="微軟正黑體" panose="020B0604030504040204" pitchFamily="34" charset="-120"/>
              </a:rPr>
              <a:t>中和</a:t>
            </a:r>
            <a:r>
              <a:rPr lang="zh-TW" altLang="en-US" sz="6200" dirty="0">
                <a:latin typeface="微軟正黑體" panose="020B0604030504040204" pitchFamily="34" charset="-120"/>
                <a:ea typeface="微軟正黑體" panose="020B0604030504040204" pitchFamily="34" charset="-120"/>
              </a:rPr>
              <a:t>高使用率組</a:t>
            </a:r>
            <a:r>
              <a:rPr lang="zh-TW" altLang="en-US" sz="6200" dirty="0" smtClean="0">
                <a:latin typeface="微軟正黑體" panose="020B0604030504040204" pitchFamily="34" charset="-120"/>
                <a:ea typeface="微軟正黑體" panose="020B0604030504040204" pitchFamily="34" charset="-120"/>
              </a:rPr>
              <a:t>。</a:t>
            </a:r>
            <a:endParaRPr lang="zh-TW" altLang="en-US" sz="6200" dirty="0">
              <a:latin typeface="微軟正黑體" panose="020B0604030504040204" pitchFamily="34" charset="-120"/>
              <a:ea typeface="微軟正黑體" panose="020B0604030504040204" pitchFamily="34" charset="-120"/>
            </a:endParaRPr>
          </a:p>
          <a:p>
            <a:endParaRPr lang="zh-TW" altLang="en-US" dirty="0"/>
          </a:p>
        </p:txBody>
      </p:sp>
      <p:pic>
        <p:nvPicPr>
          <p:cNvPr id="4" name="圖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8533" y="4001294"/>
            <a:ext cx="3735267" cy="2633146"/>
          </a:xfrm>
          <a:prstGeom prst="rect">
            <a:avLst/>
          </a:prstGeom>
        </p:spPr>
      </p:pic>
    </p:spTree>
    <p:extLst>
      <p:ext uri="{BB962C8B-B14F-4D97-AF65-F5344CB8AC3E}">
        <p14:creationId xmlns:p14="http://schemas.microsoft.com/office/powerpoint/2010/main" val="250374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Discussion</a:t>
            </a:r>
            <a:endParaRPr lang="zh-TW" altLang="en-US" sz="4000" dirty="0"/>
          </a:p>
        </p:txBody>
      </p:sp>
      <p:sp>
        <p:nvSpPr>
          <p:cNvPr id="3" name="內容版面配置區 2"/>
          <p:cNvSpPr>
            <a:spLocks noGrp="1"/>
          </p:cNvSpPr>
          <p:nvPr>
            <p:ph idx="1"/>
          </p:nvPr>
        </p:nvSpPr>
        <p:spPr/>
        <p:txBody>
          <a:bodyPr>
            <a:no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每</a:t>
            </a:r>
            <a:r>
              <a:rPr lang="zh-TW" altLang="en-US" sz="2000" dirty="0">
                <a:latin typeface="微軟正黑體" panose="020B0604030504040204" pitchFamily="34" charset="-120"/>
                <a:ea typeface="微軟正黑體" panose="020B0604030504040204" pitchFamily="34" charset="-120"/>
              </a:rPr>
              <a:t>個心理測驗量表都與至少一個客觀量度相關聯，但是這些關係的強度遠不能令人信服</a:t>
            </a:r>
            <a:r>
              <a:rPr lang="zh-TW" altLang="en-US" sz="2000" dirty="0" smtClean="0">
                <a:latin typeface="微軟正黑體" panose="020B0604030504040204" pitchFamily="34" charset="-120"/>
                <a:ea typeface="微軟正黑體" panose="020B0604030504040204" pitchFamily="34" charset="-120"/>
              </a:rPr>
              <a:t>。 </a:t>
            </a:r>
            <a:r>
              <a:rPr lang="da-DK" altLang="zh-TW" sz="2000" dirty="0" smtClean="0">
                <a:latin typeface="微軟正黑體" panose="020B0604030504040204" pitchFamily="34" charset="-120"/>
                <a:ea typeface="微軟正黑體" panose="020B0604030504040204" pitchFamily="34" charset="-120"/>
              </a:rPr>
              <a:t>(</a:t>
            </a:r>
            <a:r>
              <a:rPr lang="da-DK" altLang="zh-TW" sz="2000" dirty="0">
                <a:latin typeface="微軟正黑體" panose="020B0604030504040204" pitchFamily="34" charset="-120"/>
                <a:ea typeface="微軟正黑體" panose="020B0604030504040204" pitchFamily="34" charset="-120"/>
              </a:rPr>
              <a:t>Andrews et al., 2015; Rozgonjuk et al., 2018)</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由於這些量表難以捕捉簡單的行為，因此如何有效地測量習慣性，非典型性和更複雜的行為模式仍存在疑問</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雖然正在研究的量表是為了得</a:t>
            </a:r>
            <a:r>
              <a:rPr lang="zh-TW" altLang="en-US" sz="2000" dirty="0">
                <a:latin typeface="微軟正黑體" panose="020B0604030504040204" pitchFamily="34" charset="-120"/>
                <a:ea typeface="微軟正黑體" panose="020B0604030504040204" pitchFamily="34" charset="-120"/>
              </a:rPr>
              <a:t>到</a:t>
            </a:r>
            <a:r>
              <a:rPr lang="zh-TW" altLang="en-US" sz="2000" dirty="0" smtClean="0">
                <a:latin typeface="微軟正黑體" panose="020B0604030504040204" pitchFamily="34" charset="-120"/>
                <a:ea typeface="微軟正黑體" panose="020B0604030504040204" pitchFamily="34" charset="-120"/>
              </a:rPr>
              <a:t>特定的結構而開發的，但它們經常用於量化普通人群中的使用量。沒有考慮這些行為在一般人群中的典型程度。</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Apple</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Google</a:t>
            </a:r>
            <a:r>
              <a:rPr lang="zh-TW" altLang="en-US" sz="2000" dirty="0">
                <a:latin typeface="微軟正黑體" panose="020B0604030504040204" pitchFamily="34" charset="-120"/>
                <a:ea typeface="微軟正黑體" panose="020B0604030504040204" pitchFamily="34" charset="-120"/>
              </a:rPr>
              <a:t>現在直接向所有用戶提供了更多行為科學相關數據，這提供了一種獲得客觀行為基本指標的簡單方法。</a:t>
            </a:r>
            <a:endParaRPr lang="en-US" altLang="zh-TW" sz="2000" dirty="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心理測量工具應建立在對以下方面的具體理解上：</a:t>
            </a:r>
            <a:endParaRPr lang="en-US" altLang="zh-TW" sz="2000" dirty="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a</a:t>
            </a:r>
            <a:r>
              <a:rPr lang="zh-TW" altLang="en-US" sz="2000" dirty="0">
                <a:latin typeface="微軟正黑體" panose="020B0604030504040204" pitchFamily="34" charset="-120"/>
                <a:ea typeface="微軟正黑體" panose="020B0604030504040204" pitchFamily="34" charset="-120"/>
              </a:rPr>
              <a:t>）此類措施可以準確評估哪些（</a:t>
            </a:r>
            <a:r>
              <a:rPr lang="en-US" altLang="zh-TW" sz="2000" dirty="0">
                <a:latin typeface="微軟正黑體" panose="020B0604030504040204" pitchFamily="34" charset="-120"/>
                <a:ea typeface="微軟正黑體" panose="020B0604030504040204" pitchFamily="34" charset="-120"/>
              </a:rPr>
              <a:t>b</a:t>
            </a:r>
            <a:r>
              <a:rPr lang="zh-TW" altLang="en-US" sz="2000" dirty="0">
                <a:latin typeface="微軟正黑體" panose="020B0604030504040204" pitchFamily="34" charset="-120"/>
                <a:ea typeface="微軟正黑體" panose="020B0604030504040204" pitchFamily="34" charset="-120"/>
              </a:rPr>
              <a:t>）它們可以回答哪些具體問題。</a:t>
            </a:r>
          </a:p>
          <a:p>
            <a:pPr>
              <a:lnSpc>
                <a:spcPct val="150000"/>
              </a:lnSpc>
            </a:pP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1693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Limitations</a:t>
            </a:r>
            <a:endParaRPr lang="zh-TW" altLang="en-US" sz="4000" b="1" dirty="0"/>
          </a:p>
        </p:txBody>
      </p:sp>
      <p:sp>
        <p:nvSpPr>
          <p:cNvPr id="3" name="內容版面配置區 2"/>
          <p:cNvSpPr>
            <a:spLocks noGrp="1"/>
          </p:cNvSpPr>
          <p:nvPr>
            <p:ph idx="1"/>
          </p:nvPr>
        </p:nvSpPr>
        <p:spPr/>
        <p:txBody>
          <a:bodyPr>
            <a:no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第一</a:t>
            </a:r>
            <a:r>
              <a:rPr lang="zh-TW" altLang="en-US" sz="2000" dirty="0" smtClean="0">
                <a:latin typeface="微軟正黑體" panose="020B0604030504040204" pitchFamily="34" charset="-120"/>
                <a:ea typeface="微軟正黑體" panose="020B0604030504040204" pitchFamily="34" charset="-120"/>
              </a:rPr>
              <a:t>，此處</a:t>
            </a:r>
            <a:r>
              <a:rPr lang="zh-TW" altLang="en-US" sz="2000" dirty="0">
                <a:latin typeface="微軟正黑體" panose="020B0604030504040204" pitchFamily="34" charset="-120"/>
                <a:ea typeface="微軟正黑體" panose="020B0604030504040204" pitchFamily="34" charset="-120"/>
              </a:rPr>
              <a:t>使用的行為指標</a:t>
            </a:r>
            <a:r>
              <a:rPr lang="zh-TW" altLang="en-US" sz="2000" dirty="0" smtClean="0">
                <a:latin typeface="微軟正黑體" panose="020B0604030504040204" pitchFamily="34" charset="-120"/>
                <a:ea typeface="微軟正黑體" panose="020B0604030504040204" pitchFamily="34" charset="-120"/>
              </a:rPr>
              <a:t>有限。</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第二</a:t>
            </a:r>
            <a:r>
              <a:rPr lang="zh-TW" altLang="en-US" sz="2000" dirty="0">
                <a:latin typeface="微軟正黑體" panose="020B0604030504040204" pitchFamily="34" charset="-120"/>
                <a:ea typeface="微軟正黑體" panose="020B0604030504040204" pitchFamily="34" charset="-120"/>
              </a:rPr>
              <a:t>個局限性是我們對</a:t>
            </a:r>
            <a:r>
              <a:rPr lang="en-US" altLang="zh-TW" sz="2000" dirty="0">
                <a:latin typeface="微軟正黑體" panose="020B0604030504040204" pitchFamily="34" charset="-120"/>
                <a:ea typeface="微軟正黑體" panose="020B0604030504040204" pitchFamily="34" charset="-120"/>
              </a:rPr>
              <a:t>Apple</a:t>
            </a:r>
            <a:r>
              <a:rPr lang="zh-TW" altLang="en-US" sz="2000" dirty="0">
                <a:latin typeface="微軟正黑體" panose="020B0604030504040204" pitchFamily="34" charset="-120"/>
                <a:ea typeface="微軟正黑體" panose="020B0604030504040204" pitchFamily="34" charset="-120"/>
              </a:rPr>
              <a:t>屏幕時間的特定使用，因為該系統</a:t>
            </a:r>
            <a:r>
              <a:rPr lang="zh-TW" altLang="en-US" sz="2000" dirty="0" smtClean="0">
                <a:latin typeface="微軟正黑體" panose="020B0604030504040204" pitchFamily="34" charset="-120"/>
                <a:ea typeface="微軟正黑體" panose="020B0604030504040204" pitchFamily="34" charset="-120"/>
              </a:rPr>
              <a:t>允許受測者實</a:t>
            </a:r>
            <a:r>
              <a:rPr lang="zh-TW" altLang="en-US" sz="2000" dirty="0">
                <a:latin typeface="微軟正黑體" panose="020B0604030504040204" pitchFamily="34" charset="-120"/>
                <a:ea typeface="微軟正黑體" panose="020B0604030504040204" pitchFamily="34" charset="-120"/>
              </a:rPr>
              <a:t>時查看自己的數據，這可能部分解釋了為什麼自我報告的估算值與客觀行為檢更測具有利地相關性</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第三，先前的研究表明</a:t>
            </a:r>
            <a:r>
              <a:rPr lang="en-US" altLang="zh-TW" sz="2000" dirty="0" smtClean="0">
                <a:latin typeface="微軟正黑體" panose="020B0604030504040204" pitchFamily="34" charset="-120"/>
                <a:ea typeface="微軟正黑體" panose="020B0604030504040204" pitchFamily="34" charset="-120"/>
              </a:rPr>
              <a:t>iPhone</a:t>
            </a:r>
            <a:r>
              <a:rPr lang="zh-TW" altLang="en-US" sz="2000" dirty="0" smtClean="0">
                <a:latin typeface="微軟正黑體" panose="020B0604030504040204" pitchFamily="34" charset="-120"/>
                <a:ea typeface="微軟正黑體" panose="020B0604030504040204" pitchFamily="34" charset="-120"/>
              </a:rPr>
              <a:t>和</a:t>
            </a:r>
            <a:r>
              <a:rPr lang="en-US" altLang="zh-TW" sz="2000" dirty="0" smtClean="0">
                <a:latin typeface="微軟正黑體" panose="020B0604030504040204" pitchFamily="34" charset="-120"/>
                <a:ea typeface="微軟正黑體" panose="020B0604030504040204" pitchFamily="34" charset="-120"/>
              </a:rPr>
              <a:t>Android</a:t>
            </a:r>
            <a:r>
              <a:rPr lang="zh-TW" altLang="en-US" sz="2000" dirty="0" smtClean="0">
                <a:latin typeface="微軟正黑體" panose="020B0604030504040204" pitchFamily="34" charset="-120"/>
                <a:ea typeface="微軟正黑體" panose="020B0604030504040204" pitchFamily="34" charset="-120"/>
              </a:rPr>
              <a:t>系統之間的行為和個性有所不同</a:t>
            </a:r>
            <a:r>
              <a:rPr lang="en-US" altLang="zh-TW" sz="2000" dirty="0">
                <a:latin typeface="微軟正黑體" panose="020B0604030504040204" pitchFamily="34" charset="-120"/>
                <a:ea typeface="微軟正黑體" panose="020B0604030504040204" pitchFamily="34" charset="-120"/>
              </a:rPr>
              <a:t>(Shaw et al., 2016</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。然而，</a:t>
            </a:r>
            <a:r>
              <a:rPr lang="en-US" altLang="zh-TW" sz="2000" dirty="0">
                <a:latin typeface="微軟正黑體" panose="020B0604030504040204" pitchFamily="34" charset="-120"/>
                <a:ea typeface="微軟正黑體" panose="020B0604030504040204" pitchFamily="34" charset="-120"/>
              </a:rPr>
              <a:t>Andrews et al. (2015)</a:t>
            </a:r>
            <a:r>
              <a:rPr lang="zh-TW" altLang="en-US" sz="2000" dirty="0" smtClean="0">
                <a:latin typeface="微軟正黑體" panose="020B0604030504040204" pitchFamily="34" charset="-120"/>
                <a:ea typeface="微軟正黑體" panose="020B0604030504040204" pitchFamily="34" charset="-120"/>
              </a:rPr>
              <a:t>報告中的每日拿起</a:t>
            </a:r>
            <a:r>
              <a:rPr lang="zh-TW" altLang="en-US" sz="2000" dirty="0">
                <a:latin typeface="微軟正黑體" panose="020B0604030504040204" pitchFamily="34" charset="-120"/>
                <a:ea typeface="微軟正黑體" panose="020B0604030504040204" pitchFamily="34" charset="-120"/>
              </a:rPr>
              <a:t>手機的次數幾乎相同</a:t>
            </a:r>
            <a:r>
              <a:rPr lang="zh-TW" altLang="en-US" sz="2000" dirty="0" smtClean="0">
                <a:latin typeface="微軟正黑體" panose="020B0604030504040204" pitchFamily="34" charset="-120"/>
                <a:ea typeface="微軟正黑體" panose="020B0604030504040204" pitchFamily="34" charset="-120"/>
              </a:rPr>
              <a:t>，無論</a:t>
            </a:r>
            <a:r>
              <a:rPr lang="zh-TW" altLang="en-US" sz="2000" dirty="0">
                <a:latin typeface="微軟正黑體" panose="020B0604030504040204" pitchFamily="34" charset="-120"/>
                <a:ea typeface="微軟正黑體" panose="020B0604030504040204" pitchFamily="34" charset="-120"/>
              </a:rPr>
              <a:t>使用哪種操作系統，我們樣本中報告的平均每日拿起手機的次數非常相似</a:t>
            </a:r>
            <a:r>
              <a:rPr lang="zh-TW" altLang="en-US"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431748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Introduction</a:t>
            </a:r>
            <a:endParaRPr lang="zh-TW" altLang="en-US" sz="4000"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行為</a:t>
            </a:r>
            <a:r>
              <a:rPr lang="zh-TW" altLang="en-US" sz="2000" dirty="0">
                <a:latin typeface="微軟正黑體" panose="020B0604030504040204" pitchFamily="34" charset="-120"/>
                <a:ea typeface="微軟正黑體" panose="020B0604030504040204" pitchFamily="34" charset="-120"/>
              </a:rPr>
              <a:t>科學的方法幾乎</a:t>
            </a:r>
            <a:r>
              <a:rPr lang="zh-TW" altLang="en-US" sz="2000" dirty="0" smtClean="0">
                <a:latin typeface="微軟正黑體" panose="020B0604030504040204" pitchFamily="34" charset="-120"/>
                <a:ea typeface="微軟正黑體" panose="020B0604030504040204" pitchFamily="34" charset="-120"/>
              </a:rPr>
              <a:t>都在</a:t>
            </a:r>
            <a:r>
              <a:rPr lang="zh-TW" altLang="en-US" sz="2000" dirty="0">
                <a:latin typeface="微軟正黑體" panose="020B0604030504040204" pitchFamily="34" charset="-120"/>
                <a:ea typeface="微軟正黑體" panose="020B0604030504040204" pitchFamily="34" charset="-120"/>
              </a:rPr>
              <a:t>要求人們考慮使用</a:t>
            </a:r>
            <a:r>
              <a:rPr lang="zh-TW" altLang="en-US" sz="2000" dirty="0" smtClean="0">
                <a:latin typeface="微軟正黑體" panose="020B0604030504040204" pitchFamily="34" charset="-120"/>
                <a:ea typeface="微軟正黑體" panose="020B0604030504040204" pitchFamily="34" charset="-120"/>
              </a:rPr>
              <a:t>某技術</a:t>
            </a:r>
            <a:r>
              <a:rPr lang="zh-TW" altLang="en-US" sz="2000" dirty="0">
                <a:latin typeface="微軟正黑體" panose="020B0604030504040204" pitchFamily="34" charset="-120"/>
                <a:ea typeface="微軟正黑體" panose="020B0604030504040204" pitchFamily="34" charset="-120"/>
              </a:rPr>
              <a:t>的</a:t>
            </a:r>
            <a:r>
              <a:rPr lang="zh-TW" altLang="en-US" sz="2000" dirty="0" smtClean="0">
                <a:latin typeface="微軟正黑體" panose="020B0604030504040204" pitchFamily="34" charset="-120"/>
                <a:ea typeface="微軟正黑體" panose="020B0604030504040204" pitchFamily="34" charset="-120"/>
              </a:rPr>
              <a:t>個人經</a:t>
            </a:r>
            <a:r>
              <a:rPr lang="zh-TW" altLang="en-US" sz="2000" dirty="0">
                <a:latin typeface="微軟正黑體" panose="020B0604030504040204" pitchFamily="34" charset="-120"/>
                <a:ea typeface="微軟正黑體" panose="020B0604030504040204" pitchFamily="34" charset="-120"/>
              </a:rPr>
              <a:t>驗</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以便更</a:t>
            </a:r>
            <a:r>
              <a:rPr lang="zh-TW" altLang="en-US" sz="2000" dirty="0" smtClean="0">
                <a:latin typeface="微軟正黑體" panose="020B0604030504040204" pitchFamily="34" charset="-120"/>
                <a:ea typeface="微軟正黑體" panose="020B0604030504040204" pitchFamily="34" charset="-120"/>
              </a:rPr>
              <a:t>好的了解</a:t>
            </a:r>
            <a:r>
              <a:rPr lang="zh-TW" altLang="en-US" sz="2000" dirty="0">
                <a:latin typeface="微軟正黑體" panose="020B0604030504040204" pitchFamily="34" charset="-120"/>
                <a:ea typeface="微軟正黑體" panose="020B0604030504040204" pitchFamily="34" charset="-120"/>
              </a:rPr>
              <a:t>其</a:t>
            </a:r>
            <a:r>
              <a:rPr lang="zh-TW" altLang="en-US" sz="2000" dirty="0" smtClean="0">
                <a:latin typeface="微軟正黑體" panose="020B0604030504040204" pitchFamily="34" charset="-120"/>
                <a:ea typeface="微軟正黑體" panose="020B0604030504040204" pitchFamily="34" charset="-120"/>
              </a:rPr>
              <a:t>影響</a:t>
            </a:r>
            <a:r>
              <a:rPr lang="en-US" altLang="zh-TW" sz="2000" dirty="0">
                <a:latin typeface="微軟正黑體" panose="020B0604030504040204" pitchFamily="34" charset="-120"/>
                <a:ea typeface="微軟正黑體" panose="020B0604030504040204" pitchFamily="34" charset="-120"/>
              </a:rPr>
              <a:t>(Ellis et al</a:t>
            </a:r>
            <a:r>
              <a:rPr lang="en-US" altLang="zh-TW" sz="2000" dirty="0" smtClean="0">
                <a:latin typeface="微軟正黑體" panose="020B0604030504040204" pitchFamily="34" charset="-120"/>
                <a:ea typeface="微軟正黑體" panose="020B0604030504040204" pitchFamily="34" charset="-120"/>
              </a:rPr>
              <a:t>.,2018)</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然而，智慧型手機</a:t>
            </a:r>
            <a:r>
              <a:rPr lang="zh-TW" altLang="en-US" sz="2000" dirty="0">
                <a:latin typeface="微軟正黑體" panose="020B0604030504040204" pitchFamily="34" charset="-120"/>
                <a:ea typeface="微軟正黑體" panose="020B0604030504040204" pitchFamily="34" charset="-120"/>
              </a:rPr>
              <a:t>在這方面提供了一些新的</a:t>
            </a:r>
            <a:r>
              <a:rPr lang="zh-TW" altLang="en-US" sz="2000" dirty="0" smtClean="0">
                <a:latin typeface="微軟正黑體" panose="020B0604030504040204" pitchFamily="34" charset="-120"/>
                <a:ea typeface="微軟正黑體" panose="020B0604030504040204" pitchFamily="34" charset="-120"/>
              </a:rPr>
              <a:t>機會</a:t>
            </a:r>
            <a:r>
              <a:rPr lang="en-US" altLang="zh-TW" sz="2000" dirty="0">
                <a:latin typeface="微軟正黑體" panose="020B0604030504040204" pitchFamily="34" charset="-120"/>
                <a:ea typeface="微軟正黑體" panose="020B0604030504040204" pitchFamily="34" charset="-120"/>
              </a:rPr>
              <a:t>(Miller, 2012)</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例如，行為</a:t>
            </a:r>
            <a:r>
              <a:rPr lang="zh-TW" altLang="en-US" sz="2000" dirty="0" smtClean="0">
                <a:latin typeface="微軟正黑體" panose="020B0604030504040204" pitchFamily="34" charset="-120"/>
                <a:ea typeface="微軟正黑體" panose="020B0604030504040204" pitchFamily="34" charset="-120"/>
              </a:rPr>
              <a:t>交互作用可以</a:t>
            </a:r>
            <a:r>
              <a:rPr lang="zh-TW" altLang="en-US" sz="2000" dirty="0">
                <a:latin typeface="微軟正黑體" panose="020B0604030504040204" pitchFamily="34" charset="-120"/>
                <a:ea typeface="微軟正黑體" panose="020B0604030504040204" pitchFamily="34" charset="-120"/>
              </a:rPr>
              <a:t>通過</a:t>
            </a:r>
            <a:r>
              <a:rPr lang="zh-TW" altLang="en-US" sz="2000" dirty="0" smtClean="0">
                <a:latin typeface="微軟正黑體" panose="020B0604030504040204" pitchFamily="34" charset="-120"/>
                <a:ea typeface="微軟正黑體" panose="020B0604030504040204" pitchFamily="34" charset="-120"/>
              </a:rPr>
              <a:t>各種程序做</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原位</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測量，電腦科學</a:t>
            </a:r>
            <a:r>
              <a:rPr lang="zh-TW" altLang="en-US" sz="2000" dirty="0">
                <a:latin typeface="微軟正黑體" panose="020B0604030504040204" pitchFamily="34" charset="-120"/>
                <a:ea typeface="微軟正黑體" panose="020B0604030504040204" pitchFamily="34" charset="-120"/>
              </a:rPr>
              <a:t>領域</a:t>
            </a:r>
            <a:r>
              <a:rPr lang="zh-TW" altLang="en-US" sz="2000" dirty="0" smtClean="0">
                <a:latin typeface="微軟正黑體" panose="020B0604030504040204" pitchFamily="34" charset="-120"/>
                <a:ea typeface="微軟正黑體" panose="020B0604030504040204" pitchFamily="34" charset="-120"/>
              </a:rPr>
              <a:t>的已經</a:t>
            </a:r>
            <a:r>
              <a:rPr lang="zh-TW" altLang="en-US" sz="2000" dirty="0">
                <a:latin typeface="微軟正黑體" panose="020B0604030504040204" pitchFamily="34" charset="-120"/>
                <a:ea typeface="微軟正黑體" panose="020B0604030504040204" pitchFamily="34" charset="-120"/>
              </a:rPr>
              <a:t>在測量這些交互了數</a:t>
            </a:r>
            <a:r>
              <a:rPr lang="zh-TW" altLang="en-US" sz="2000" dirty="0" smtClean="0">
                <a:latin typeface="微軟正黑體" panose="020B0604030504040204" pitchFamily="34" charset="-120"/>
                <a:ea typeface="微軟正黑體" panose="020B0604030504040204" pitchFamily="34" charset="-120"/>
              </a:rPr>
              <a:t>年</a:t>
            </a:r>
            <a:r>
              <a:rPr lang="da-DK" altLang="zh-TW" sz="2000" dirty="0">
                <a:latin typeface="微軟正黑體" panose="020B0604030504040204" pitchFamily="34" charset="-120"/>
                <a:ea typeface="微軟正黑體" panose="020B0604030504040204" pitchFamily="34" charset="-120"/>
              </a:rPr>
              <a:t>(Jones et al., 2015; Oliver, 2010; Zhao et al</a:t>
            </a:r>
            <a:r>
              <a:rPr lang="da-DK" altLang="zh-TW"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2016)</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0849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Introduction</a:t>
            </a:r>
            <a:endParaRPr lang="zh-TW" altLang="en-US" sz="4000" dirty="0"/>
          </a:p>
        </p:txBody>
      </p:sp>
      <p:sp>
        <p:nvSpPr>
          <p:cNvPr id="3" name="內容版面配置區 2"/>
          <p:cNvSpPr>
            <a:spLocks noGrp="1"/>
          </p:cNvSpPr>
          <p:nvPr>
            <p:ph idx="1"/>
          </p:nvPr>
        </p:nvSpPr>
        <p:spPr/>
        <p:txBody>
          <a:bodyPr>
            <a:noAutofit/>
          </a:bodyPr>
          <a:lstStyle/>
          <a:p>
            <a:pPr>
              <a:lnSpc>
                <a:spcPct val="160000"/>
              </a:lnSpc>
            </a:pPr>
            <a:r>
              <a:rPr lang="zh-TW" altLang="en-US" sz="2000" dirty="0" smtClean="0">
                <a:latin typeface="微軟正黑體" panose="020B0604030504040204" pitchFamily="34" charset="-120"/>
                <a:ea typeface="微軟正黑體" panose="020B0604030504040204" pitchFamily="34" charset="-120"/>
              </a:rPr>
              <a:t>首先，受測者提供</a:t>
            </a:r>
            <a:r>
              <a:rPr lang="zh-TW" altLang="en-US" sz="2000" dirty="0">
                <a:latin typeface="微軟正黑體" panose="020B0604030504040204" pitchFamily="34" charset="-120"/>
                <a:ea typeface="微軟正黑體" panose="020B0604030504040204" pitchFamily="34" charset="-120"/>
              </a:rPr>
              <a:t>頻率或持續時間的估算</a:t>
            </a:r>
            <a:r>
              <a:rPr lang="zh-TW" altLang="en-US" sz="2000" dirty="0" smtClean="0">
                <a:latin typeface="微軟正黑體" panose="020B0604030504040204" pitchFamily="34" charset="-120"/>
                <a:ea typeface="微軟正黑體" panose="020B0604030504040204" pitchFamily="34" charset="-120"/>
              </a:rPr>
              <a:t>值</a:t>
            </a:r>
            <a:r>
              <a:rPr lang="en-US" altLang="zh-TW" sz="2000" dirty="0">
                <a:latin typeface="微軟正黑體" panose="020B0604030504040204" pitchFamily="34" charset="-120"/>
                <a:ea typeface="微軟正黑體" panose="020B0604030504040204" pitchFamily="34" charset="-120"/>
              </a:rPr>
              <a:t>(Butt and Phillips, 2008)</a:t>
            </a:r>
            <a:r>
              <a:rPr lang="zh-TW" altLang="en-US" sz="2000" dirty="0" smtClean="0">
                <a:latin typeface="微軟正黑體" panose="020B0604030504040204" pitchFamily="34" charset="-120"/>
                <a:ea typeface="微軟正黑體" panose="020B0604030504040204" pitchFamily="34" charset="-120"/>
              </a:rPr>
              <a:t>。同時</a:t>
            </a:r>
            <a:r>
              <a:rPr lang="zh-TW" altLang="en-US" sz="2000" dirty="0">
                <a:latin typeface="微軟正黑體" panose="020B0604030504040204" pitchFamily="34" charset="-120"/>
                <a:ea typeface="微軟正黑體" panose="020B0604030504040204" pitchFamily="34" charset="-120"/>
              </a:rPr>
              <a:t>使用多種技術（例如</a:t>
            </a:r>
            <a:r>
              <a:rPr lang="zh-TW" altLang="en-US" sz="2000" dirty="0" smtClean="0">
                <a:latin typeface="微軟正黑體" panose="020B0604030504040204" pitchFamily="34" charset="-120"/>
                <a:ea typeface="微軟正黑體" panose="020B0604030504040204" pitchFamily="34" charset="-120"/>
              </a:rPr>
              <a:t>，智慧型手機和</a:t>
            </a:r>
            <a:r>
              <a:rPr lang="zh-TW" altLang="en-US" sz="2000" dirty="0">
                <a:latin typeface="微軟正黑體" panose="020B0604030504040204" pitchFamily="34" charset="-120"/>
                <a:ea typeface="微軟正黑體" panose="020B0604030504040204" pitchFamily="34" charset="-120"/>
              </a:rPr>
              <a:t>筆記本電腦</a:t>
            </a:r>
            <a:r>
              <a:rPr lang="zh-TW" altLang="en-US" sz="2000" dirty="0" smtClean="0">
                <a:latin typeface="微軟正黑體" panose="020B0604030504040204" pitchFamily="34" charset="-120"/>
                <a:ea typeface="微軟正黑體" panose="020B0604030504040204" pitchFamily="34" charset="-120"/>
              </a:rPr>
              <a:t>），量化</a:t>
            </a:r>
            <a:r>
              <a:rPr lang="zh-TW" altLang="en-US" sz="2000" dirty="0">
                <a:latin typeface="微軟正黑體" panose="020B0604030504040204" pitchFamily="34" charset="-120"/>
                <a:ea typeface="微軟正黑體" panose="020B0604030504040204" pitchFamily="34" charset="-120"/>
              </a:rPr>
              <a:t>許多不同類型</a:t>
            </a:r>
            <a:r>
              <a:rPr lang="zh-TW" altLang="en-US" sz="2000" dirty="0" smtClean="0">
                <a:latin typeface="微軟正黑體" panose="020B0604030504040204" pitchFamily="34" charset="-120"/>
                <a:ea typeface="微軟正黑體" panose="020B0604030504040204" pitchFamily="34" charset="-120"/>
              </a:rPr>
              <a:t>的行為</a:t>
            </a:r>
            <a:r>
              <a:rPr lang="zh-TW" altLang="en-US" sz="2000" dirty="0">
                <a:latin typeface="微軟正黑體" panose="020B0604030504040204" pitchFamily="34" charset="-120"/>
                <a:ea typeface="微軟正黑體" panose="020B0604030504040204" pitchFamily="34" charset="-120"/>
              </a:rPr>
              <a:t>所需的</a:t>
            </a:r>
            <a:r>
              <a:rPr lang="zh-TW" altLang="en-US" sz="2000" dirty="0" smtClean="0">
                <a:latin typeface="微軟正黑體" panose="020B0604030504040204" pitchFamily="34" charset="-120"/>
                <a:ea typeface="微軟正黑體" panose="020B0604030504040204" pitchFamily="34" charset="-120"/>
              </a:rPr>
              <a:t>認知造成負擔，這些</a:t>
            </a:r>
            <a:r>
              <a:rPr lang="zh-TW" altLang="en-US" sz="2000" dirty="0">
                <a:latin typeface="微軟正黑體" panose="020B0604030504040204" pitchFamily="34" charset="-120"/>
                <a:ea typeface="微軟正黑體" panose="020B0604030504040204" pitchFamily="34" charset="-120"/>
              </a:rPr>
              <a:t>估計</a:t>
            </a:r>
            <a:r>
              <a:rPr lang="zh-TW" altLang="en-US" sz="2000" dirty="0" smtClean="0">
                <a:latin typeface="微軟正黑體" panose="020B0604030504040204" pitchFamily="34" charset="-120"/>
                <a:ea typeface="微軟正黑體" panose="020B0604030504040204" pitchFamily="34" charset="-120"/>
              </a:rPr>
              <a:t>變得困難</a:t>
            </a:r>
            <a:r>
              <a:rPr lang="en-US" altLang="zh-TW" sz="2000" dirty="0" smtClean="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Boase</a:t>
            </a:r>
            <a:r>
              <a:rPr lang="en-US" altLang="zh-TW" sz="2000" dirty="0">
                <a:latin typeface="微軟正黑體" panose="020B0604030504040204" pitchFamily="34" charset="-120"/>
                <a:ea typeface="微軟正黑體" panose="020B0604030504040204" pitchFamily="34" charset="-120"/>
              </a:rPr>
              <a:t> and Ling, 2013; Doughty et al., 2012; </a:t>
            </a:r>
            <a:r>
              <a:rPr lang="en-US" altLang="zh-TW" sz="2000" dirty="0" err="1">
                <a:latin typeface="微軟正黑體" panose="020B0604030504040204" pitchFamily="34" charset="-120"/>
                <a:ea typeface="微軟正黑體" panose="020B0604030504040204" pitchFamily="34" charset="-120"/>
              </a:rPr>
              <a:t>Jungselius</a:t>
            </a:r>
            <a:r>
              <a:rPr lang="en-US" altLang="zh-TW" sz="2000" dirty="0">
                <a:latin typeface="微軟正黑體" panose="020B0604030504040204" pitchFamily="34" charset="-120"/>
                <a:ea typeface="微軟正黑體" panose="020B0604030504040204" pitchFamily="34" charset="-120"/>
              </a:rPr>
              <a:t> </a:t>
            </a:r>
            <a:r>
              <a:rPr lang="en-US" altLang="zh-TW" sz="2000" dirty="0" err="1" smtClean="0">
                <a:latin typeface="微軟正黑體" panose="020B0604030504040204" pitchFamily="34" charset="-120"/>
                <a:ea typeface="微軟正黑體" panose="020B0604030504040204" pitchFamily="34" charset="-120"/>
              </a:rPr>
              <a:t>andWeilenmann</a:t>
            </a:r>
            <a:r>
              <a:rPr lang="en-US" altLang="zh-TW" sz="2000" dirty="0">
                <a:latin typeface="微軟正黑體" panose="020B0604030504040204" pitchFamily="34" charset="-120"/>
                <a:ea typeface="微軟正黑體" panose="020B0604030504040204" pitchFamily="34" charset="-120"/>
              </a:rPr>
              <a:t>, 2018)</a:t>
            </a:r>
            <a:endParaRPr lang="en-US" altLang="zh-TW" sz="2000" dirty="0" smtClean="0">
              <a:latin typeface="微軟正黑體" panose="020B0604030504040204" pitchFamily="34" charset="-120"/>
              <a:ea typeface="微軟正黑體" panose="020B0604030504040204" pitchFamily="34" charset="-120"/>
            </a:endParaRPr>
          </a:p>
          <a:p>
            <a:pPr>
              <a:lnSpc>
                <a:spcPct val="160000"/>
              </a:lnSpc>
            </a:pPr>
            <a:r>
              <a:rPr lang="zh-TW" altLang="en-US" sz="2000" dirty="0" smtClean="0">
                <a:latin typeface="微軟正黑體" panose="020B0604030504040204" pitchFamily="34" charset="-120"/>
                <a:ea typeface="微軟正黑體" panose="020B0604030504040204" pitchFamily="34" charset="-120"/>
              </a:rPr>
              <a:t>第二</a:t>
            </a:r>
            <a:r>
              <a:rPr lang="zh-TW" altLang="en-US" sz="2000" dirty="0">
                <a:latin typeface="微軟正黑體" panose="020B0604030504040204" pitchFamily="34" charset="-120"/>
                <a:ea typeface="微軟正黑體" panose="020B0604030504040204" pitchFamily="34" charset="-120"/>
              </a:rPr>
              <a:t>種方法</a:t>
            </a:r>
            <a:r>
              <a:rPr lang="zh-TW" altLang="en-US" sz="2000" dirty="0" smtClean="0">
                <a:latin typeface="微軟正黑體" panose="020B0604030504040204" pitchFamily="34" charset="-120"/>
                <a:ea typeface="微軟正黑體" panose="020B0604030504040204" pitchFamily="34" charset="-120"/>
              </a:rPr>
              <a:t>利用量化</a:t>
            </a:r>
            <a:r>
              <a:rPr lang="zh-TW" altLang="en-US" sz="2000" dirty="0">
                <a:latin typeface="微軟正黑體" panose="020B0604030504040204" pitchFamily="34" charset="-120"/>
                <a:ea typeface="微軟正黑體" panose="020B0604030504040204" pitchFamily="34" charset="-120"/>
              </a:rPr>
              <a:t>技術相關經驗的問卷</a:t>
            </a:r>
            <a:r>
              <a:rPr lang="zh-TW" altLang="en-US" sz="2000" dirty="0" smtClean="0">
                <a:latin typeface="微軟正黑體" panose="020B0604030504040204" pitchFamily="34" charset="-120"/>
                <a:ea typeface="微軟正黑體" panose="020B0604030504040204" pitchFamily="34" charset="-120"/>
              </a:rPr>
              <a:t>。 </a:t>
            </a:r>
            <a:r>
              <a:rPr lang="fr-FR" altLang="zh-TW" sz="2000" dirty="0" smtClean="0">
                <a:latin typeface="微軟正黑體" panose="020B0604030504040204" pitchFamily="34" charset="-120"/>
                <a:ea typeface="微軟正黑體" panose="020B0604030504040204" pitchFamily="34" charset="-120"/>
              </a:rPr>
              <a:t>(</a:t>
            </a:r>
            <a:r>
              <a:rPr lang="fr-FR" altLang="zh-TW" sz="2000" dirty="0">
                <a:latin typeface="微軟正黑體" panose="020B0604030504040204" pitchFamily="34" charset="-120"/>
                <a:ea typeface="微軟正黑體" panose="020B0604030504040204" pitchFamily="34" charset="-120"/>
              </a:rPr>
              <a:t>e.g., Bianchi and Phillips, 2005; Billieux et al., </a:t>
            </a:r>
            <a:r>
              <a:rPr lang="fr-FR" altLang="zh-TW" sz="2000" dirty="0" smtClean="0">
                <a:latin typeface="微軟正黑體" panose="020B0604030504040204" pitchFamily="34" charset="-120"/>
                <a:ea typeface="微軟正黑體" panose="020B0604030504040204" pitchFamily="34" charset="-120"/>
              </a:rPr>
              <a:t>2008;</a:t>
            </a:r>
            <a:r>
              <a:rPr lang="da-DK" altLang="zh-TW" sz="2000" dirty="0" smtClean="0">
                <a:latin typeface="微軟正黑體" panose="020B0604030504040204" pitchFamily="34" charset="-120"/>
                <a:ea typeface="微軟正黑體" panose="020B0604030504040204" pitchFamily="34" charset="-120"/>
              </a:rPr>
              <a:t>Csibi </a:t>
            </a:r>
            <a:r>
              <a:rPr lang="da-DK" altLang="zh-TW" sz="2000" dirty="0">
                <a:latin typeface="微軟正黑體" panose="020B0604030504040204" pitchFamily="34" charset="-120"/>
                <a:ea typeface="微軟正黑體" panose="020B0604030504040204" pitchFamily="34" charset="-120"/>
              </a:rPr>
              <a:t>et al., </a:t>
            </a:r>
            <a:r>
              <a:rPr lang="da-DK" altLang="zh-TW" sz="2000" dirty="0" smtClean="0">
                <a:latin typeface="微軟正黑體" panose="020B0604030504040204" pitchFamily="34" charset="-120"/>
                <a:ea typeface="微軟正黑體" panose="020B0604030504040204" pitchFamily="34" charset="-120"/>
              </a:rPr>
              <a:t>2016</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42296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Introduction</a:t>
            </a:r>
            <a:endParaRPr lang="zh-TW" altLang="en-US" sz="4000" dirty="0"/>
          </a:p>
        </p:txBody>
      </p:sp>
      <p:sp>
        <p:nvSpPr>
          <p:cNvPr id="3" name="內容版面配置區 2"/>
          <p:cNvSpPr>
            <a:spLocks noGrp="1"/>
          </p:cNvSpPr>
          <p:nvPr>
            <p:ph idx="1"/>
          </p:nvPr>
        </p:nvSpPr>
        <p:spPr/>
        <p:txBody>
          <a:bodyPr>
            <a:no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利用</a:t>
            </a:r>
            <a:r>
              <a:rPr lang="zh-TW" altLang="en-US" sz="2000" dirty="0">
                <a:latin typeface="微軟正黑體" panose="020B0604030504040204" pitchFamily="34" charset="-120"/>
                <a:ea typeface="微軟正黑體" panose="020B0604030504040204" pitchFamily="34" charset="-120"/>
              </a:rPr>
              <a:t>這些評估進行的研究傾向於</a:t>
            </a:r>
            <a:r>
              <a:rPr lang="zh-TW" altLang="en-US" sz="2000" dirty="0" smtClean="0">
                <a:latin typeface="微軟正黑體" panose="020B0604030504040204" pitchFamily="34" charset="-120"/>
                <a:ea typeface="微軟正黑體" panose="020B0604030504040204" pitchFamily="34" charset="-120"/>
              </a:rPr>
              <a:t>將智慧型手機的</a:t>
            </a:r>
            <a:r>
              <a:rPr lang="zh-TW" altLang="en-US" sz="2000" dirty="0">
                <a:latin typeface="微軟正黑體" panose="020B0604030504040204" pitchFamily="34" charset="-120"/>
                <a:ea typeface="微軟正黑體" panose="020B0604030504040204" pitchFamily="34" charset="-120"/>
              </a:rPr>
              <a:t>使用與各種負面</a:t>
            </a:r>
            <a:r>
              <a:rPr lang="zh-TW" altLang="en-US" sz="2000" dirty="0" smtClean="0">
                <a:latin typeface="微軟正黑體" panose="020B0604030504040204" pitchFamily="34" charset="-120"/>
                <a:ea typeface="微軟正黑體" panose="020B0604030504040204" pitchFamily="34" charset="-120"/>
              </a:rPr>
              <a:t>結果，例如</a:t>
            </a:r>
            <a:r>
              <a:rPr lang="zh-TW" altLang="en-US" sz="2000" dirty="0">
                <a:latin typeface="微軟正黑體" panose="020B0604030504040204" pitchFamily="34" charset="-120"/>
                <a:ea typeface="微軟正黑體" panose="020B0604030504040204" pitchFamily="34" charset="-120"/>
              </a:rPr>
              <a:t>抑鬱</a:t>
            </a:r>
            <a:r>
              <a:rPr lang="zh-TW" altLang="en-US" sz="2000" dirty="0" smtClean="0">
                <a:latin typeface="微軟正黑體" panose="020B0604030504040204" pitchFamily="34" charset="-120"/>
                <a:ea typeface="微軟正黑體" panose="020B0604030504040204" pitchFamily="34" charset="-120"/>
              </a:rPr>
              <a:t>症</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焦慮症</a:t>
            </a:r>
            <a:r>
              <a:rPr lang="zh-TW" altLang="en-US" sz="2000" dirty="0">
                <a:latin typeface="微軟正黑體" panose="020B0604030504040204" pitchFamily="34" charset="-120"/>
                <a:ea typeface="微軟正黑體" panose="020B0604030504040204" pitchFamily="34" charset="-120"/>
              </a:rPr>
              <a:t>和</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e.g., </a:t>
            </a:r>
            <a:r>
              <a:rPr lang="en-US" altLang="zh-TW" sz="2000" dirty="0" err="1">
                <a:latin typeface="微軟正黑體" panose="020B0604030504040204" pitchFamily="34" charset="-120"/>
                <a:ea typeface="微軟正黑體" panose="020B0604030504040204" pitchFamily="34" charset="-120"/>
              </a:rPr>
              <a:t>Elhai</a:t>
            </a:r>
            <a:r>
              <a:rPr lang="en-US" altLang="zh-TW" sz="2000" dirty="0">
                <a:latin typeface="微軟正黑體" panose="020B0604030504040204" pitchFamily="34" charset="-120"/>
                <a:ea typeface="微軟正黑體" panose="020B0604030504040204" pitchFamily="34" charset="-120"/>
              </a:rPr>
              <a:t> et al</a:t>
            </a:r>
            <a:r>
              <a:rPr lang="en-US" altLang="zh-TW" sz="2000" dirty="0" smtClean="0">
                <a:latin typeface="微軟正黑體" panose="020B0604030504040204" pitchFamily="34" charset="-120"/>
                <a:ea typeface="微軟正黑體" panose="020B0604030504040204" pitchFamily="34" charset="-120"/>
              </a:rPr>
              <a:t>.,</a:t>
            </a:r>
            <a:r>
              <a:rPr lang="fr-FR" altLang="zh-TW" sz="2000" dirty="0" smtClean="0">
                <a:latin typeface="微軟正黑體" panose="020B0604030504040204" pitchFamily="34" charset="-120"/>
                <a:ea typeface="微軟正黑體" panose="020B0604030504040204" pitchFamily="34" charset="-120"/>
              </a:rPr>
              <a:t>2017</a:t>
            </a:r>
            <a:r>
              <a:rPr lang="fr-FR" altLang="zh-TW" sz="2000" dirty="0">
                <a:latin typeface="微軟正黑體" panose="020B0604030504040204" pitchFamily="34" charset="-120"/>
                <a:ea typeface="微軟正黑體" panose="020B0604030504040204" pitchFamily="34" charset="-120"/>
              </a:rPr>
              <a:t>; Richardson et al., 2018</a:t>
            </a:r>
            <a:r>
              <a:rPr lang="fr-FR"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行為上癮</a:t>
            </a:r>
            <a:r>
              <a:rPr lang="pl-PL" altLang="zh-TW" sz="2000" dirty="0">
                <a:latin typeface="微軟正黑體" panose="020B0604030504040204" pitchFamily="34" charset="-120"/>
                <a:ea typeface="微軟正黑體" panose="020B0604030504040204" pitchFamily="34" charset="-120"/>
              </a:rPr>
              <a:t>(e.g., Tao et al., 2017; </a:t>
            </a:r>
            <a:r>
              <a:rPr lang="pl-PL" altLang="zh-TW" sz="2000" dirty="0" smtClean="0">
                <a:latin typeface="微軟正黑體" panose="020B0604030504040204" pitchFamily="34" charset="-120"/>
                <a:ea typeface="微軟正黑體" panose="020B0604030504040204" pitchFamily="34" charset="-120"/>
              </a:rPr>
              <a:t>Wolniewicz</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et </a:t>
            </a:r>
            <a:r>
              <a:rPr lang="en-US" altLang="zh-TW" sz="2000" dirty="0">
                <a:latin typeface="微軟正黑體" panose="020B0604030504040204" pitchFamily="34" charset="-120"/>
                <a:ea typeface="微軟正黑體" panose="020B0604030504040204" pitchFamily="34" charset="-120"/>
              </a:rPr>
              <a:t>al., 2018</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err="1" smtClean="0">
                <a:latin typeface="微軟正黑體" panose="020B0604030504040204" pitchFamily="34" charset="-120"/>
                <a:ea typeface="微軟正黑體" panose="020B0604030504040204" pitchFamily="34" charset="-120"/>
              </a:rPr>
              <a:t>Rozgonjuk</a:t>
            </a:r>
            <a:r>
              <a:rPr lang="en-US" altLang="zh-TW" sz="2000" dirty="0" smtClean="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et al. </a:t>
            </a:r>
            <a:r>
              <a:rPr lang="en-US" altLang="zh-TW" sz="2000" dirty="0" smtClean="0">
                <a:latin typeface="微軟正黑體" panose="020B0604030504040204" pitchFamily="34" charset="-120"/>
                <a:ea typeface="微軟正黑體" panose="020B0604030504040204" pitchFamily="34" charset="-120"/>
              </a:rPr>
              <a:t>2018</a:t>
            </a:r>
            <a:r>
              <a:rPr lang="zh-TW" altLang="en-US" sz="2000" dirty="0" smtClean="0">
                <a:latin typeface="微軟正黑體" panose="020B0604030504040204" pitchFamily="34" charset="-120"/>
                <a:ea typeface="微軟正黑體" panose="020B0604030504040204" pitchFamily="34" charset="-120"/>
              </a:rPr>
              <a:t>發現智慧型手機的</a:t>
            </a:r>
            <a:r>
              <a:rPr lang="zh-TW" altLang="en-US" sz="2000" dirty="0">
                <a:latin typeface="微軟正黑體" panose="020B0604030504040204" pitchFamily="34" charset="-120"/>
                <a:ea typeface="微軟正黑體" panose="020B0604030504040204" pitchFamily="34" charset="-120"/>
              </a:rPr>
              <a:t>使用與抑鬱或焦慮的嚴重程度之間沒有關聯。此外，報告的抑鬱程度較高與個人在一周內檢查手機次數減少有關</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因此</a:t>
            </a:r>
            <a:r>
              <a:rPr lang="zh-TW" altLang="en-US" sz="2000" dirty="0">
                <a:latin typeface="微軟正黑體" panose="020B0604030504040204" pitchFamily="34" charset="-120"/>
                <a:ea typeface="微軟正黑體" panose="020B0604030504040204" pitchFamily="34" charset="-120"/>
              </a:rPr>
              <a:t>，減少“屏幕時間</a:t>
            </a:r>
            <a:r>
              <a:rPr lang="zh-TW" altLang="en-US" sz="2000" dirty="0" smtClean="0">
                <a:latin typeface="微軟正黑體" panose="020B0604030504040204" pitchFamily="34" charset="-120"/>
                <a:ea typeface="微軟正黑體" panose="020B0604030504040204" pitchFamily="34" charset="-120"/>
              </a:rPr>
              <a:t>” 的</a:t>
            </a:r>
            <a:r>
              <a:rPr lang="zh-TW" altLang="en-US" sz="2000" dirty="0">
                <a:latin typeface="微軟正黑體" panose="020B0604030504040204" pitchFamily="34" charset="-120"/>
                <a:ea typeface="微軟正黑體" panose="020B0604030504040204" pitchFamily="34" charset="-120"/>
              </a:rPr>
              <a:t>想法可能與直覺相反，</a:t>
            </a:r>
            <a:r>
              <a:rPr lang="zh-TW" altLang="en-US" sz="2000" dirty="0" smtClean="0">
                <a:latin typeface="微軟正黑體" panose="020B0604030504040204" pitchFamily="34" charset="-120"/>
                <a:ea typeface="微軟正黑體" panose="020B0604030504040204" pitchFamily="34" charset="-120"/>
              </a:rPr>
              <a:t>因為智慧型手機使用</a:t>
            </a:r>
            <a:r>
              <a:rPr lang="zh-TW" altLang="en-US" sz="2000" dirty="0">
                <a:latin typeface="微軟正黑體" panose="020B0604030504040204" pitchFamily="34" charset="-120"/>
                <a:ea typeface="微軟正黑體" panose="020B0604030504040204" pitchFamily="34" charset="-120"/>
              </a:rPr>
              <a:t>的突然減少實際上可能是社交退縮的預警</a:t>
            </a:r>
            <a:r>
              <a:rPr lang="zh-TW" altLang="en-US" sz="2000" dirty="0" smtClean="0">
                <a:latin typeface="微軟正黑體" panose="020B0604030504040204" pitchFamily="34" charset="-120"/>
                <a:ea typeface="微軟正黑體" panose="020B0604030504040204" pitchFamily="34" charset="-120"/>
              </a:rPr>
              <a:t>信號</a:t>
            </a:r>
            <a:r>
              <a:rPr lang="en-US" altLang="zh-TW" sz="2000" dirty="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Mou</a:t>
            </a:r>
            <a:r>
              <a:rPr lang="en-US" altLang="zh-TW" sz="2000" dirty="0">
                <a:latin typeface="微軟正黑體" panose="020B0604030504040204" pitchFamily="34" charset="-120"/>
                <a:ea typeface="微軟正黑體" panose="020B0604030504040204" pitchFamily="34" charset="-120"/>
              </a:rPr>
              <a:t>, 2016)</a:t>
            </a:r>
            <a:r>
              <a:rPr lang="zh-TW" altLang="en-US"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63690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Introduction</a:t>
            </a:r>
            <a:endParaRPr lang="zh-TW" altLang="en-US" sz="4000" dirty="0"/>
          </a:p>
        </p:txBody>
      </p:sp>
      <p:sp>
        <p:nvSpPr>
          <p:cNvPr id="3" name="內容版面配置區 2"/>
          <p:cNvSpPr>
            <a:spLocks noGrp="1"/>
          </p:cNvSpPr>
          <p:nvPr>
            <p:ph idx="1"/>
          </p:nvPr>
        </p:nvSpPr>
        <p:spPr/>
        <p:txBody>
          <a:bodyPr>
            <a:norm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迄今為止，只有少數研究嘗試在小樣本中驗證這些量</a:t>
            </a:r>
            <a:r>
              <a:rPr lang="zh-TW" altLang="en-US" sz="2000" dirty="0" smtClean="0">
                <a:latin typeface="微軟正黑體" panose="020B0604030504040204" pitchFamily="34" charset="-120"/>
                <a:ea typeface="微軟正黑體" panose="020B0604030504040204" pitchFamily="34" charset="-120"/>
              </a:rPr>
              <a:t>表 </a:t>
            </a:r>
            <a:r>
              <a:rPr lang="en-US" altLang="zh-TW" sz="2000" dirty="0" smtClean="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Andrews et al., 2015; </a:t>
            </a:r>
            <a:r>
              <a:rPr lang="en-US" altLang="zh-TW" sz="2000" dirty="0" err="1">
                <a:latin typeface="微軟正黑體" panose="020B0604030504040204" pitchFamily="34" charset="-120"/>
                <a:ea typeface="微軟正黑體" panose="020B0604030504040204" pitchFamily="34" charset="-120"/>
              </a:rPr>
              <a:t>Elhai</a:t>
            </a:r>
            <a:r>
              <a:rPr lang="en-US" altLang="zh-TW" sz="2000" dirty="0">
                <a:latin typeface="微軟正黑體" panose="020B0604030504040204" pitchFamily="34" charset="-120"/>
                <a:ea typeface="微軟正黑體" panose="020B0604030504040204" pitchFamily="34" charset="-120"/>
              </a:rPr>
              <a:t> et al., 2018; </a:t>
            </a:r>
            <a:r>
              <a:rPr lang="en-US" altLang="zh-TW" sz="2000" dirty="0" err="1">
                <a:latin typeface="微軟正黑體" panose="020B0604030504040204" pitchFamily="34" charset="-120"/>
                <a:ea typeface="微軟正黑體" panose="020B0604030504040204" pitchFamily="34" charset="-120"/>
              </a:rPr>
              <a:t>Foerster</a:t>
            </a:r>
            <a:r>
              <a:rPr lang="en-US" altLang="zh-TW" sz="2000" dirty="0">
                <a:latin typeface="微軟正黑體" panose="020B0604030504040204" pitchFamily="34" charset="-120"/>
                <a:ea typeface="微軟正黑體" panose="020B0604030504040204" pitchFamily="34" charset="-120"/>
              </a:rPr>
              <a:t> et al., 2015; Lin et al</a:t>
            </a:r>
            <a:r>
              <a:rPr lang="en-US" altLang="zh-TW" sz="2000" dirty="0" smtClean="0">
                <a:latin typeface="微軟正黑體" panose="020B0604030504040204" pitchFamily="34" charset="-120"/>
                <a:ea typeface="微軟正黑體" panose="020B0604030504040204" pitchFamily="34" charset="-120"/>
              </a:rPr>
              <a:t>.,2015</a:t>
            </a:r>
            <a:r>
              <a:rPr lang="en-US" altLang="zh-TW" sz="2000" dirty="0">
                <a:latin typeface="微軟正黑體" panose="020B0604030504040204" pitchFamily="34" charset="-120"/>
                <a:ea typeface="微軟正黑體" panose="020B0604030504040204" pitchFamily="34" charset="-120"/>
              </a:rPr>
              <a:t>; </a:t>
            </a:r>
            <a:r>
              <a:rPr lang="en-US" altLang="zh-TW" sz="2000" dirty="0" err="1">
                <a:latin typeface="微軟正黑體" panose="020B0604030504040204" pitchFamily="34" charset="-120"/>
                <a:ea typeface="微軟正黑體" panose="020B0604030504040204" pitchFamily="34" charset="-120"/>
              </a:rPr>
              <a:t>Rozgonjuk</a:t>
            </a:r>
            <a:r>
              <a:rPr lang="en-US" altLang="zh-TW" sz="2000" dirty="0">
                <a:latin typeface="微軟正黑體" panose="020B0604030504040204" pitchFamily="34" charset="-120"/>
                <a:ea typeface="微軟正黑體" panose="020B0604030504040204" pitchFamily="34" charset="-120"/>
              </a:rPr>
              <a:t> et al., 2018; </a:t>
            </a:r>
            <a:r>
              <a:rPr lang="en-US" altLang="zh-TW" sz="2000" dirty="0" err="1">
                <a:latin typeface="微軟正黑體" panose="020B0604030504040204" pitchFamily="34" charset="-120"/>
                <a:ea typeface="微軟正黑體" panose="020B0604030504040204" pitchFamily="34" charset="-120"/>
              </a:rPr>
              <a:t>Wilcockson</a:t>
            </a:r>
            <a:r>
              <a:rPr lang="en-US" altLang="zh-TW" sz="2000" dirty="0">
                <a:latin typeface="微軟正黑體" panose="020B0604030504040204" pitchFamily="34" charset="-120"/>
                <a:ea typeface="微軟正黑體" panose="020B0604030504040204" pitchFamily="34" charset="-120"/>
              </a:rPr>
              <a:t> et al., 2018)</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我們比較十種智慧型手機使用量表，和針對使用智慧型手機行為的客觀衡量指標。</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利用</a:t>
            </a:r>
            <a:r>
              <a:rPr lang="zh-TW" altLang="en-US" sz="2000" dirty="0">
                <a:latin typeface="微軟正黑體" panose="020B0604030504040204" pitchFamily="34" charset="-120"/>
                <a:ea typeface="微軟正黑體" panose="020B0604030504040204" pitchFamily="34" charset="-120"/>
              </a:rPr>
              <a:t>了</a:t>
            </a:r>
            <a:r>
              <a:rPr lang="en-US" altLang="zh-TW" sz="2000" dirty="0">
                <a:latin typeface="微軟正黑體" panose="020B0604030504040204" pitchFamily="34" charset="-120"/>
                <a:ea typeface="微軟正黑體" panose="020B0604030504040204" pitchFamily="34" charset="-120"/>
              </a:rPr>
              <a:t>Apple</a:t>
            </a:r>
            <a:r>
              <a:rPr lang="zh-TW" altLang="en-US" sz="2000" dirty="0">
                <a:latin typeface="微軟正黑體" panose="020B0604030504040204" pitchFamily="34" charset="-120"/>
                <a:ea typeface="微軟正黑體" panose="020B0604030504040204" pitchFamily="34" charset="-120"/>
              </a:rPr>
              <a:t>最近的</a:t>
            </a:r>
            <a:r>
              <a:rPr lang="en-US" altLang="zh-TW" sz="2000" dirty="0">
                <a:latin typeface="微軟正黑體" panose="020B0604030504040204" pitchFamily="34" charset="-120"/>
                <a:ea typeface="微軟正黑體" panose="020B0604030504040204" pitchFamily="34" charset="-120"/>
              </a:rPr>
              <a:t>iOS</a:t>
            </a:r>
            <a:r>
              <a:rPr lang="zh-TW" altLang="en-US" sz="2000" dirty="0">
                <a:latin typeface="微軟正黑體" panose="020B0604030504040204" pitchFamily="34" charset="-120"/>
                <a:ea typeface="微軟正黑體" panose="020B0604030504040204" pitchFamily="34" charset="-120"/>
              </a:rPr>
              <a:t>更新，該更新會在</a:t>
            </a:r>
            <a:r>
              <a:rPr lang="en-US" altLang="zh-TW" sz="2000" dirty="0">
                <a:latin typeface="微軟正黑體" panose="020B0604030504040204" pitchFamily="34" charset="-120"/>
                <a:ea typeface="微軟正黑體" panose="020B0604030504040204" pitchFamily="34" charset="-120"/>
              </a:rPr>
              <a:t>7</a:t>
            </a:r>
            <a:r>
              <a:rPr lang="zh-TW" altLang="en-US" sz="2000" dirty="0">
                <a:latin typeface="微軟正黑體" panose="020B0604030504040204" pitchFamily="34" charset="-120"/>
                <a:ea typeface="微軟正黑體" panose="020B0604030504040204" pitchFamily="34" charset="-120"/>
              </a:rPr>
              <a:t>天的時間內自動記錄一系列</a:t>
            </a:r>
            <a:r>
              <a:rPr lang="zh-TW" altLang="en-US" sz="2000" dirty="0" smtClean="0">
                <a:latin typeface="微軟正黑體" panose="020B0604030504040204" pitchFamily="34" charset="-120"/>
                <a:ea typeface="微軟正黑體" panose="020B0604030504040204" pitchFamily="34" charset="-120"/>
              </a:rPr>
              <a:t>與</a:t>
            </a:r>
            <a:r>
              <a:rPr lang="en-US" altLang="zh-TW" sz="2000" dirty="0" smtClean="0">
                <a:latin typeface="微軟正黑體" panose="020B0604030504040204" pitchFamily="34" charset="-120"/>
                <a:ea typeface="微軟正黑體" panose="020B0604030504040204" pitchFamily="34" charset="-120"/>
              </a:rPr>
              <a:t>Screen Time</a:t>
            </a:r>
            <a:r>
              <a:rPr lang="zh-TW" altLang="en-US" sz="2000" dirty="0" smtClean="0">
                <a:latin typeface="微軟正黑體" panose="020B0604030504040204" pitchFamily="34" charset="-120"/>
                <a:ea typeface="微軟正黑體" panose="020B0604030504040204" pitchFamily="34" charset="-120"/>
              </a:rPr>
              <a:t>相關</a:t>
            </a:r>
            <a:r>
              <a:rPr lang="zh-TW" altLang="en-US" sz="2000" dirty="0">
                <a:latin typeface="微軟正黑體" panose="020B0604030504040204" pitchFamily="34" charset="-120"/>
                <a:ea typeface="微軟正黑體" panose="020B0604030504040204" pitchFamily="34" charset="-120"/>
              </a:rPr>
              <a:t>的行為指標</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可</a:t>
            </a:r>
            <a:r>
              <a:rPr lang="zh-TW" altLang="en-US" sz="2000" dirty="0">
                <a:latin typeface="微軟正黑體" panose="020B0604030504040204" pitchFamily="34" charset="-120"/>
                <a:ea typeface="微軟正黑體" panose="020B0604030504040204" pitchFamily="34" charset="-120"/>
              </a:rPr>
              <a:t>用數據包括用戶在設備上</a:t>
            </a:r>
            <a:r>
              <a:rPr lang="zh-TW" altLang="en-US" sz="2000" b="1" dirty="0">
                <a:latin typeface="微軟正黑體" panose="020B0604030504040204" pitchFamily="34" charset="-120"/>
                <a:ea typeface="微軟正黑體" panose="020B0604030504040204" pitchFamily="34" charset="-120"/>
              </a:rPr>
              <a:t>花費的</a:t>
            </a:r>
            <a:r>
              <a:rPr lang="zh-TW" altLang="en-US" sz="2000" b="1" dirty="0" smtClean="0">
                <a:latin typeface="微軟正黑體" panose="020B0604030504040204" pitchFamily="34" charset="-120"/>
                <a:ea typeface="微軟正黑體" panose="020B0604030504040204" pitchFamily="34" charset="-120"/>
              </a:rPr>
              <a:t>時間</a:t>
            </a:r>
            <a:r>
              <a:rPr lang="zh-TW" altLang="en-US" sz="2000" dirty="0" smtClean="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拿起電話的次數</a:t>
            </a:r>
            <a:r>
              <a:rPr lang="zh-TW" altLang="en-US" sz="2000" dirty="0">
                <a:latin typeface="微軟正黑體" panose="020B0604030504040204" pitchFamily="34" charset="-120"/>
                <a:ea typeface="微軟正黑體" panose="020B0604030504040204" pitchFamily="34" charset="-120"/>
              </a:rPr>
              <a:t>以及每天收到的</a:t>
            </a:r>
            <a:r>
              <a:rPr lang="zh-TW" altLang="en-US" sz="2000" b="1" dirty="0">
                <a:latin typeface="微軟正黑體" panose="020B0604030504040204" pitchFamily="34" charset="-120"/>
                <a:ea typeface="微軟正黑體" panose="020B0604030504040204" pitchFamily="34" charset="-120"/>
              </a:rPr>
              <a:t>通知數</a:t>
            </a:r>
            <a:r>
              <a:rPr lang="zh-TW" altLang="en-US"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20433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Method-</a:t>
            </a:r>
            <a:r>
              <a:rPr lang="en-US" altLang="zh-TW" sz="4000" b="1" dirty="0"/>
              <a:t>Participants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受測者是從</a:t>
            </a:r>
            <a:r>
              <a:rPr lang="en-US" altLang="zh-TW" sz="2000" dirty="0" smtClean="0">
                <a:latin typeface="微軟正黑體" panose="020B0604030504040204" pitchFamily="34" charset="-120"/>
                <a:ea typeface="微軟正黑體" panose="020B0604030504040204" pitchFamily="34" charset="-120"/>
              </a:rPr>
              <a:t>Lancaster</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Bath</a:t>
            </a:r>
            <a:r>
              <a:rPr lang="zh-TW" altLang="en-US" sz="2000" dirty="0">
                <a:latin typeface="微軟正黑體" panose="020B0604030504040204" pitchFamily="34" charset="-120"/>
                <a:ea typeface="微軟正黑體" panose="020B0604030504040204" pitchFamily="34" charset="-120"/>
              </a:rPr>
              <a:t>和</a:t>
            </a:r>
            <a:r>
              <a:rPr lang="en-US" altLang="zh-TW" sz="2000" dirty="0" smtClean="0">
                <a:latin typeface="微軟正黑體" panose="020B0604030504040204" pitchFamily="34" charset="-120"/>
                <a:ea typeface="微軟正黑體" panose="020B0604030504040204" pitchFamily="34" charset="-120"/>
              </a:rPr>
              <a:t>Lincoln</a:t>
            </a:r>
            <a:r>
              <a:rPr lang="zh-TW" altLang="en-US" sz="2000" dirty="0" smtClean="0">
                <a:latin typeface="微軟正黑體" panose="020B0604030504040204" pitchFamily="34" charset="-120"/>
                <a:ea typeface="微軟正黑體" panose="020B0604030504040204" pitchFamily="34" charset="-120"/>
              </a:rPr>
              <a:t>大學（</a:t>
            </a:r>
            <a:r>
              <a:rPr lang="en-US" altLang="zh-TW" sz="2000" dirty="0">
                <a:latin typeface="微軟正黑體" panose="020B0604030504040204" pitchFamily="34" charset="-120"/>
                <a:ea typeface="微軟正黑體" panose="020B0604030504040204" pitchFamily="34" charset="-120"/>
              </a:rPr>
              <a:t>23.12</a:t>
            </a:r>
            <a:r>
              <a:rPr lang="zh-TW" altLang="en-US" sz="2000" dirty="0">
                <a:latin typeface="微軟正黑體" panose="020B0604030504040204" pitchFamily="34" charset="-120"/>
                <a:ea typeface="微軟正黑體" panose="020B0604030504040204" pitchFamily="34" charset="-120"/>
              </a:rPr>
              <a:t>％）或使用</a:t>
            </a:r>
            <a:r>
              <a:rPr lang="en-US" altLang="zh-TW" sz="2000" dirty="0">
                <a:latin typeface="微軟正黑體" panose="020B0604030504040204" pitchFamily="34" charset="-120"/>
                <a:ea typeface="微軟正黑體" panose="020B0604030504040204" pitchFamily="34" charset="-120"/>
              </a:rPr>
              <a:t>Prolific Academic</a:t>
            </a:r>
            <a:r>
              <a:rPr lang="zh-TW" altLang="en-US" sz="2000" dirty="0">
                <a:latin typeface="微軟正黑體" panose="020B0604030504040204" pitchFamily="34" charset="-120"/>
                <a:ea typeface="微軟正黑體" panose="020B0604030504040204" pitchFamily="34" charset="-120"/>
              </a:rPr>
              <a:t>平台（</a:t>
            </a:r>
            <a:r>
              <a:rPr lang="en-US" altLang="zh-TW" sz="2000" dirty="0">
                <a:latin typeface="微軟正黑體" panose="020B0604030504040204" pitchFamily="34" charset="-120"/>
                <a:ea typeface="微軟正黑體" panose="020B0604030504040204" pitchFamily="34" charset="-120"/>
              </a:rPr>
              <a:t>76.89</a:t>
            </a:r>
            <a:r>
              <a:rPr lang="zh-TW" altLang="en-US" sz="2000" dirty="0">
                <a:latin typeface="微軟正黑體" panose="020B0604030504040204" pitchFamily="34" charset="-120"/>
                <a:ea typeface="微軟正黑體" panose="020B0604030504040204" pitchFamily="34" charset="-120"/>
              </a:rPr>
              <a:t>％）內部招募的</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向受測者支付了</a:t>
            </a:r>
            <a:r>
              <a:rPr lang="en-US" altLang="zh-TW" sz="2000" dirty="0" smtClean="0">
                <a:latin typeface="微軟正黑體" panose="020B0604030504040204" pitchFamily="34" charset="-120"/>
                <a:ea typeface="微軟正黑體" panose="020B0604030504040204" pitchFamily="34" charset="-120"/>
              </a:rPr>
              <a:t>5.34</a:t>
            </a:r>
            <a:r>
              <a:rPr lang="zh-TW" altLang="en-US" sz="2000" dirty="0">
                <a:latin typeface="微軟正黑體" panose="020B0604030504040204" pitchFamily="34" charset="-120"/>
                <a:ea typeface="微軟正黑體" panose="020B0604030504040204" pitchFamily="34" charset="-120"/>
              </a:rPr>
              <a:t>英鎊</a:t>
            </a:r>
            <a:r>
              <a:rPr lang="en-US" altLang="zh-TW"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小時，</a:t>
            </a:r>
            <a:r>
              <a:rPr lang="zh-TW" altLang="en-US" sz="2000" dirty="0">
                <a:latin typeface="微軟正黑體" panose="020B0604030504040204" pitchFamily="34" charset="-120"/>
                <a:ea typeface="微軟正黑體" panose="020B0604030504040204" pitchFamily="34" charset="-120"/>
              </a:rPr>
              <a:t>並提供了知情同意</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受測者擁有</a:t>
            </a:r>
            <a:r>
              <a:rPr lang="en-US" altLang="zh-TW" sz="2000" dirty="0">
                <a:latin typeface="微軟正黑體" panose="020B0604030504040204" pitchFamily="34" charset="-120"/>
                <a:ea typeface="微軟正黑體" panose="020B0604030504040204" pitchFamily="34" charset="-120"/>
              </a:rPr>
              <a:t>iPhone 5</a:t>
            </a:r>
            <a:r>
              <a:rPr lang="zh-TW" altLang="en-US" sz="2000" dirty="0" smtClean="0">
                <a:latin typeface="微軟正黑體" panose="020B0604030504040204" pitchFamily="34" charset="-120"/>
                <a:ea typeface="微軟正黑體" panose="020B0604030504040204" pitchFamily="34" charset="-120"/>
              </a:rPr>
              <a:t>或更高手機</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最新</a:t>
            </a:r>
            <a:r>
              <a:rPr lang="zh-TW" altLang="en-US" sz="2000" dirty="0">
                <a:latin typeface="微軟正黑體" panose="020B0604030504040204" pitchFamily="34" charset="-120"/>
                <a:ea typeface="微軟正黑體" panose="020B0604030504040204" pitchFamily="34" charset="-120"/>
              </a:rPr>
              <a:t>版本的</a:t>
            </a:r>
            <a:r>
              <a:rPr lang="en-US" altLang="zh-TW" sz="2000" dirty="0" smtClean="0">
                <a:latin typeface="微軟正黑體" panose="020B0604030504040204" pitchFamily="34" charset="-120"/>
                <a:ea typeface="微軟正黑體" panose="020B0604030504040204" pitchFamily="34" charset="-120"/>
              </a:rPr>
              <a:t>iOS</a:t>
            </a:r>
            <a:r>
              <a:rPr lang="zh-TW" altLang="en-US" sz="2000" dirty="0" smtClean="0">
                <a:latin typeface="微軟正黑體" panose="020B0604030504040204" pitchFamily="34" charset="-120"/>
                <a:ea typeface="微軟正黑體" panose="020B0604030504040204" pitchFamily="34" charset="-120"/>
              </a:rPr>
              <a:t>至少</a:t>
            </a:r>
            <a:r>
              <a:rPr lang="zh-TW" altLang="en-US" sz="2000" dirty="0">
                <a:latin typeface="微軟正黑體" panose="020B0604030504040204" pitchFamily="34" charset="-120"/>
                <a:ea typeface="微軟正黑體" panose="020B0604030504040204" pitchFamily="34" charset="-120"/>
              </a:rPr>
              <a:t>一周的</a:t>
            </a:r>
            <a:r>
              <a:rPr lang="en-US" altLang="zh-TW" sz="2000" dirty="0">
                <a:latin typeface="微軟正黑體" panose="020B0604030504040204" pitchFamily="34" charset="-120"/>
                <a:ea typeface="微軟正黑體" panose="020B0604030504040204" pitchFamily="34" charset="-120"/>
              </a:rPr>
              <a:t>238</a:t>
            </a:r>
            <a:r>
              <a:rPr lang="zh-TW" altLang="en-US" sz="2000" dirty="0" smtClean="0">
                <a:latin typeface="微軟正黑體" panose="020B0604030504040204" pitchFamily="34" charset="-120"/>
                <a:ea typeface="微軟正黑體" panose="020B0604030504040204" pitchFamily="34" charset="-120"/>
              </a:rPr>
              <a:t>位受測者（男性</a:t>
            </a:r>
            <a:r>
              <a:rPr lang="en-US" altLang="zh-TW" sz="2000" dirty="0" smtClean="0">
                <a:latin typeface="微軟正黑體" panose="020B0604030504040204" pitchFamily="34" charset="-120"/>
                <a:ea typeface="微軟正黑體" panose="020B0604030504040204" pitchFamily="34" charset="-120"/>
              </a:rPr>
              <a:t>114</a:t>
            </a:r>
            <a:r>
              <a:rPr lang="zh-TW" altLang="en-US" sz="2000" dirty="0" smtClean="0">
                <a:latin typeface="微軟正黑體" panose="020B0604030504040204" pitchFamily="34" charset="-120"/>
                <a:ea typeface="微軟正黑體" panose="020B0604030504040204" pitchFamily="34" charset="-120"/>
              </a:rPr>
              <a:t>，女性</a:t>
            </a:r>
            <a:r>
              <a:rPr lang="en-US" altLang="zh-TW" sz="2000" dirty="0" smtClean="0">
                <a:latin typeface="微軟正黑體" panose="020B0604030504040204" pitchFamily="34" charset="-120"/>
                <a:ea typeface="微軟正黑體" panose="020B0604030504040204" pitchFamily="34" charset="-120"/>
              </a:rPr>
              <a:t>124</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M= </a:t>
            </a:r>
            <a:r>
              <a:rPr lang="en-US" altLang="zh-TW" sz="2000" dirty="0">
                <a:latin typeface="微軟正黑體" panose="020B0604030504040204" pitchFamily="34" charset="-120"/>
                <a:ea typeface="微軟正黑體" panose="020B0604030504040204" pitchFamily="34" charset="-120"/>
              </a:rPr>
              <a:t>31.88</a:t>
            </a:r>
            <a:r>
              <a:rPr lang="zh-TW" altLang="en-US" sz="2000" dirty="0">
                <a:latin typeface="微軟正黑體" panose="020B0604030504040204" pitchFamily="34" charset="-120"/>
                <a:ea typeface="微軟正黑體" panose="020B0604030504040204" pitchFamily="34" charset="-120"/>
              </a:rPr>
              <a:t>；</a:t>
            </a:r>
            <a:r>
              <a:rPr lang="en-US" altLang="zh-TW" sz="2000" i="1" dirty="0">
                <a:latin typeface="微軟正黑體" panose="020B0604030504040204" pitchFamily="34" charset="-120"/>
                <a:ea typeface="微軟正黑體" panose="020B0604030504040204" pitchFamily="34" charset="-120"/>
              </a:rPr>
              <a:t>SD</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 11.19</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90124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Method-Procedure </a:t>
            </a:r>
            <a:r>
              <a:rPr lang="en-US" altLang="zh-TW" sz="4000" b="1" dirty="0"/>
              <a:t>and materials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受測者提供</a:t>
            </a:r>
            <a:r>
              <a:rPr lang="zh-TW" altLang="en-US" sz="2000" dirty="0">
                <a:latin typeface="微軟正黑體" panose="020B0604030504040204" pitchFamily="34" charset="-120"/>
                <a:ea typeface="微軟正黑體" panose="020B0604030504040204" pitchFamily="34" charset="-120"/>
              </a:rPr>
              <a:t>了他們每天在</a:t>
            </a:r>
            <a:r>
              <a:rPr lang="en-US" altLang="zh-TW" sz="2000" dirty="0">
                <a:latin typeface="微軟正黑體" panose="020B0604030504040204" pitchFamily="34" charset="-120"/>
                <a:ea typeface="微軟正黑體" panose="020B0604030504040204" pitchFamily="34" charset="-120"/>
              </a:rPr>
              <a:t>iPhone</a:t>
            </a:r>
            <a:r>
              <a:rPr lang="zh-TW" altLang="en-US" sz="2000" dirty="0">
                <a:latin typeface="微軟正黑體" panose="020B0604030504040204" pitchFamily="34" charset="-120"/>
                <a:ea typeface="微軟正黑體" panose="020B0604030504040204" pitchFamily="34" charset="-120"/>
              </a:rPr>
              <a:t>上花費</a:t>
            </a:r>
            <a:r>
              <a:rPr lang="zh-TW" altLang="en-US" sz="2000" dirty="0" smtClean="0">
                <a:latin typeface="微軟正黑體" panose="020B0604030504040204" pitchFamily="34" charset="-120"/>
                <a:ea typeface="微軟正黑體" panose="020B0604030504040204" pitchFamily="34" charset="-120"/>
              </a:rPr>
              <a:t>多少時間，每天</a:t>
            </a:r>
            <a:r>
              <a:rPr lang="zh-TW" altLang="en-US" sz="2000" dirty="0">
                <a:latin typeface="微軟正黑體" panose="020B0604030504040204" pitchFamily="34" charset="-120"/>
                <a:ea typeface="微軟正黑體" panose="020B0604030504040204" pitchFamily="34" charset="-120"/>
              </a:rPr>
              <a:t>收到的</a:t>
            </a:r>
            <a:r>
              <a:rPr lang="zh-TW" altLang="en-US" sz="2000" dirty="0" smtClean="0">
                <a:latin typeface="微軟正黑體" panose="020B0604030504040204" pitchFamily="34" charset="-120"/>
                <a:ea typeface="微軟正黑體" panose="020B0604030504040204" pitchFamily="34" charset="-120"/>
              </a:rPr>
              <a:t>通知量</a:t>
            </a:r>
            <a:r>
              <a:rPr lang="zh-TW" altLang="en-US" sz="2000" dirty="0">
                <a:latin typeface="微軟正黑體" panose="020B0604030504040204" pitchFamily="34" charset="-120"/>
                <a:ea typeface="微軟正黑體" panose="020B0604030504040204" pitchFamily="34" charset="-120"/>
              </a:rPr>
              <a:t>，以及</a:t>
            </a:r>
            <a:r>
              <a:rPr lang="zh-TW" altLang="en-US" sz="2000" dirty="0" smtClean="0">
                <a:latin typeface="微軟正黑體" panose="020B0604030504040204" pitchFamily="34" charset="-120"/>
                <a:ea typeface="微軟正黑體" panose="020B0604030504040204" pitchFamily="34" charset="-120"/>
              </a:rPr>
              <a:t>每天拿起手機的</a:t>
            </a:r>
            <a:r>
              <a:rPr lang="zh-TW" altLang="en-US" sz="2000" dirty="0">
                <a:latin typeface="微軟正黑體" panose="020B0604030504040204" pitchFamily="34" charset="-120"/>
                <a:ea typeface="微軟正黑體" panose="020B0604030504040204" pitchFamily="34" charset="-120"/>
              </a:rPr>
              <a:t>次數</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接下來</a:t>
            </a:r>
            <a:r>
              <a:rPr lang="zh-TW" altLang="en-US" sz="2000" dirty="0">
                <a:latin typeface="微軟正黑體" panose="020B0604030504040204" pitchFamily="34" charset="-120"/>
                <a:ea typeface="微軟正黑體" panose="020B0604030504040204" pitchFamily="34" charset="-120"/>
              </a:rPr>
              <a:t>，他們完成了十個量表</a:t>
            </a:r>
            <a:r>
              <a:rPr lang="zh-TW" altLang="en-US" sz="2000" dirty="0" smtClean="0">
                <a:latin typeface="微軟正黑體" panose="020B0604030504040204" pitchFamily="34" charset="-120"/>
                <a:ea typeface="微軟正黑體" panose="020B0604030504040204" pitchFamily="34" charset="-120"/>
              </a:rPr>
              <a:t>，評估智慧型手機的</a:t>
            </a:r>
            <a:r>
              <a:rPr lang="zh-TW" altLang="en-US" sz="2000" dirty="0">
                <a:latin typeface="微軟正黑體" panose="020B0604030504040204" pitchFamily="34" charset="-120"/>
                <a:ea typeface="微軟正黑體" panose="020B0604030504040204" pitchFamily="34" charset="-120"/>
              </a:rPr>
              <a:t>使用</a:t>
            </a:r>
            <a:r>
              <a:rPr lang="zh-TW" altLang="en-US" sz="2000" dirty="0" smtClean="0">
                <a:latin typeface="微軟正黑體" panose="020B0604030504040204" pitchFamily="34" charset="-120"/>
                <a:ea typeface="微軟正黑體" panose="020B0604030504040204" pitchFamily="34" charset="-120"/>
              </a:rPr>
              <a:t>情況。內容有</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依戀</a:t>
            </a:r>
            <a:r>
              <a:rPr lang="zh-TW" altLang="en-US" sz="2000" dirty="0">
                <a:latin typeface="微軟正黑體" panose="020B0604030504040204" pitchFamily="34" charset="-120"/>
                <a:ea typeface="微軟正黑體" panose="020B0604030504040204" pitchFamily="34" charset="-120"/>
              </a:rPr>
              <a:t>，恐懼</a:t>
            </a:r>
            <a:r>
              <a:rPr lang="zh-TW" altLang="en-US" sz="2000" dirty="0" smtClean="0">
                <a:latin typeface="微軟正黑體" panose="020B0604030504040204" pitchFamily="34" charset="-120"/>
                <a:ea typeface="微軟正黑體" panose="020B0604030504040204" pitchFamily="34" charset="-120"/>
              </a:rPr>
              <a:t>，成癮等，</a:t>
            </a:r>
            <a:r>
              <a:rPr lang="zh-TW" altLang="en-US" sz="2000" dirty="0">
                <a:latin typeface="微軟正黑體" panose="020B0604030504040204" pitchFamily="34" charset="-120"/>
                <a:ea typeface="微軟正黑體" panose="020B0604030504040204" pitchFamily="34" charset="-120"/>
              </a:rPr>
              <a:t>並在調查中隨機呈現</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最後，受測者從</a:t>
            </a:r>
            <a:r>
              <a:rPr lang="en-US" altLang="zh-TW" sz="2000" dirty="0">
                <a:latin typeface="微軟正黑體" panose="020B0604030504040204" pitchFamily="34" charset="-120"/>
                <a:ea typeface="微軟正黑體" panose="020B0604030504040204" pitchFamily="34" charset="-120"/>
              </a:rPr>
              <a:t>Apple</a:t>
            </a:r>
            <a:r>
              <a:rPr lang="zh-TW" altLang="en-US" sz="2000" dirty="0">
                <a:latin typeface="微軟正黑體" panose="020B0604030504040204" pitchFamily="34" charset="-120"/>
                <a:ea typeface="微軟正黑體" panose="020B0604030504040204" pitchFamily="34" charset="-120"/>
              </a:rPr>
              <a:t>的</a:t>
            </a:r>
            <a:r>
              <a:rPr lang="en-US" altLang="zh-TW" sz="2000" dirty="0">
                <a:latin typeface="微軟正黑體" panose="020B0604030504040204" pitchFamily="34" charset="-120"/>
                <a:ea typeface="微軟正黑體" panose="020B0604030504040204" pitchFamily="34" charset="-120"/>
              </a:rPr>
              <a:t>Screen </a:t>
            </a:r>
            <a:r>
              <a:rPr lang="en-US" altLang="zh-TW" sz="2000" dirty="0" smtClean="0">
                <a:latin typeface="微軟正黑體" panose="020B0604030504040204" pitchFamily="34" charset="-120"/>
                <a:ea typeface="微軟正黑體" panose="020B0604030504040204" pitchFamily="34" charset="-120"/>
              </a:rPr>
              <a:t>Time</a:t>
            </a:r>
            <a:r>
              <a:rPr lang="zh-TW" altLang="en-US" sz="2000" dirty="0" smtClean="0">
                <a:latin typeface="微軟正黑體" panose="020B0604030504040204" pitchFamily="34" charset="-120"/>
                <a:ea typeface="微軟正黑體" panose="020B0604030504040204" pitchFamily="34" charset="-120"/>
              </a:rPr>
              <a:t>中得到最新的數據</a:t>
            </a:r>
            <a:r>
              <a:rPr lang="zh-TW" altLang="en-US" sz="2000" dirty="0">
                <a:latin typeface="微軟正黑體" panose="020B0604030504040204" pitchFamily="34" charset="-120"/>
                <a:ea typeface="微軟正黑體" panose="020B0604030504040204" pitchFamily="34" charset="-120"/>
              </a:rPr>
              <a:t>，以提供在手機上花費的</a:t>
            </a:r>
            <a:r>
              <a:rPr lang="zh-TW" altLang="en-US" sz="2000" dirty="0" smtClean="0">
                <a:latin typeface="微軟正黑體" panose="020B0604030504040204" pitchFamily="34" charset="-120"/>
                <a:ea typeface="微軟正黑體" panose="020B0604030504040204" pitchFamily="34" charset="-120"/>
              </a:rPr>
              <a:t>實際分鐘數、收到</a:t>
            </a:r>
            <a:r>
              <a:rPr lang="zh-TW" altLang="en-US" sz="2000" dirty="0">
                <a:latin typeface="微軟正黑體" panose="020B0604030504040204" pitchFamily="34" charset="-120"/>
                <a:ea typeface="微軟正黑體" panose="020B0604030504040204" pitchFamily="34" charset="-120"/>
              </a:rPr>
              <a:t>的通知</a:t>
            </a:r>
            <a:r>
              <a:rPr lang="zh-TW" altLang="en-US" sz="2000" dirty="0" smtClean="0">
                <a:latin typeface="微軟正黑體" panose="020B0604030504040204" pitchFamily="34" charset="-120"/>
                <a:ea typeface="微軟正黑體" panose="020B0604030504040204" pitchFamily="34" charset="-120"/>
              </a:rPr>
              <a:t>數</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以及每天拿起手機的次數。</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測試一周，計算三</a:t>
            </a:r>
            <a:r>
              <a:rPr lang="zh-TW" altLang="en-US" sz="2000" dirty="0">
                <a:latin typeface="微軟正黑體" panose="020B0604030504040204" pitchFamily="34" charset="-120"/>
                <a:ea typeface="微軟正黑體" panose="020B0604030504040204" pitchFamily="34" charset="-120"/>
              </a:rPr>
              <a:t>個</a:t>
            </a:r>
            <a:r>
              <a:rPr lang="zh-TW" altLang="en-US" sz="2000" dirty="0" smtClean="0">
                <a:latin typeface="微軟正黑體" panose="020B0604030504040204" pitchFamily="34" charset="-120"/>
                <a:ea typeface="微軟正黑體" panose="020B0604030504040204" pitchFamily="34" charset="-120"/>
              </a:rPr>
              <a:t>行為的</a:t>
            </a:r>
            <a:r>
              <a:rPr lang="zh-TW" altLang="en-US" sz="2000" dirty="0">
                <a:latin typeface="微軟正黑體" panose="020B0604030504040204" pitchFamily="34" charset="-120"/>
                <a:ea typeface="微軟正黑體" panose="020B0604030504040204" pitchFamily="34" charset="-120"/>
              </a:rPr>
              <a:t>每日平均值。</a:t>
            </a:r>
          </a:p>
        </p:txBody>
      </p:sp>
    </p:spTree>
    <p:extLst>
      <p:ext uri="{BB962C8B-B14F-4D97-AF65-F5344CB8AC3E}">
        <p14:creationId xmlns:p14="http://schemas.microsoft.com/office/powerpoint/2010/main" val="1193654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Method-Procedure and materials</a:t>
            </a:r>
            <a:endParaRPr lang="zh-TW" altLang="en-US" dirty="0"/>
          </a:p>
        </p:txBody>
      </p:sp>
      <p:sp>
        <p:nvSpPr>
          <p:cNvPr id="3" name="內容版面配置區 2"/>
          <p:cNvSpPr>
            <a:spLocks noGrp="1"/>
          </p:cNvSpPr>
          <p:nvPr>
            <p:ph idx="1"/>
          </p:nvPr>
        </p:nvSpPr>
        <p:spPr/>
        <p:txBody>
          <a:bodyPr>
            <a:normAutofit/>
          </a:bodyPr>
          <a:lstStyle/>
          <a:p>
            <a:pPr marL="0" indent="0">
              <a:lnSpc>
                <a:spcPct val="150000"/>
              </a:lnSpc>
              <a:buNone/>
            </a:pPr>
            <a:r>
              <a:rPr lang="zh-TW" altLang="en-US" sz="2000" dirty="0">
                <a:latin typeface="微軟正黑體" panose="020B0604030504040204" pitchFamily="34" charset="-120"/>
                <a:ea typeface="微軟正黑體" panose="020B0604030504040204" pitchFamily="34" charset="-120"/>
              </a:rPr>
              <a:t>單一估計和自我報告評估的描述性統計量</a:t>
            </a:r>
          </a:p>
        </p:txBody>
      </p:sp>
      <p:pic>
        <p:nvPicPr>
          <p:cNvPr id="4" name="內容版面配置區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141" y="2438718"/>
            <a:ext cx="11673717" cy="3125152"/>
          </a:xfrm>
          <a:prstGeom prst="rect">
            <a:avLst/>
          </a:prstGeom>
        </p:spPr>
      </p:pic>
    </p:spTree>
    <p:extLst>
      <p:ext uri="{BB962C8B-B14F-4D97-AF65-F5344CB8AC3E}">
        <p14:creationId xmlns:p14="http://schemas.microsoft.com/office/powerpoint/2010/main" val="1199300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Results-</a:t>
            </a:r>
            <a:r>
              <a:rPr lang="en-US" altLang="zh-TW" sz="4000" b="1" dirty="0"/>
              <a:t>Behavioral metrics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下表列出</a:t>
            </a:r>
            <a:r>
              <a:rPr lang="zh-TW" altLang="en-US" sz="2000" dirty="0">
                <a:latin typeface="微軟正黑體" panose="020B0604030504040204" pitchFamily="34" charset="-120"/>
                <a:ea typeface="微軟正黑體" panose="020B0604030504040204" pitchFamily="34" charset="-120"/>
              </a:rPr>
              <a:t>了與客觀</a:t>
            </a:r>
            <a:r>
              <a:rPr lang="zh-TW" altLang="en-US" sz="2000" dirty="0" smtClean="0">
                <a:latin typeface="微軟正黑體" panose="020B0604030504040204" pitchFamily="34" charset="-120"/>
                <a:ea typeface="微軟正黑體" panose="020B0604030504040204" pitchFamily="34" charset="-120"/>
              </a:rPr>
              <a:t>行為的</a:t>
            </a:r>
            <a:r>
              <a:rPr lang="zh-TW" altLang="en-US" sz="2000" dirty="0">
                <a:latin typeface="微軟正黑體" panose="020B0604030504040204" pitchFamily="34" charset="-120"/>
                <a:ea typeface="微軟正黑體" panose="020B0604030504040204" pitchFamily="34" charset="-120"/>
              </a:rPr>
              <a:t>平均值和標準差</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最後</a:t>
            </a:r>
            <a:r>
              <a:rPr lang="zh-TW" altLang="en-US" sz="2000" dirty="0">
                <a:latin typeface="微軟正黑體" panose="020B0604030504040204" pitchFamily="34" charset="-120"/>
                <a:ea typeface="微軟正黑體" panose="020B0604030504040204" pitchFamily="34" charset="-120"/>
              </a:rPr>
              <a:t>，我們注意到，與收到的通知數量相比</a:t>
            </a:r>
            <a:r>
              <a:rPr lang="zh-TW" altLang="en-US" sz="2000" dirty="0" smtClean="0">
                <a:latin typeface="微軟正黑體" panose="020B0604030504040204" pitchFamily="34" charset="-120"/>
                <a:ea typeface="微軟正黑體" panose="020B0604030504040204" pitchFamily="34" charset="-120"/>
              </a:rPr>
              <a:t>，受測者平均拿起手機的次數更少</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a:latin typeface="微軟正黑體" panose="020B0604030504040204" pitchFamily="34" charset="-120"/>
                <a:ea typeface="微軟正黑體" panose="020B0604030504040204" pitchFamily="34" charset="-120"/>
              </a:rPr>
              <a:t> </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pickups</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notification=1</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1.05</a:t>
            </a:r>
            <a:r>
              <a:rPr lang="zh-TW" altLang="en-US" sz="2000" dirty="0">
                <a:latin typeface="微軟正黑體" panose="020B0604030504040204" pitchFamily="34" charset="-120"/>
                <a:ea typeface="微軟正黑體" panose="020B0604030504040204" pitchFamily="34" charset="-120"/>
              </a:rPr>
              <a:t>）。</a:t>
            </a: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5608" y="3708678"/>
            <a:ext cx="7588579" cy="1601854"/>
          </a:xfrm>
          <a:prstGeom prst="rect">
            <a:avLst/>
          </a:prstGeom>
        </p:spPr>
      </p:pic>
    </p:spTree>
    <p:extLst>
      <p:ext uri="{BB962C8B-B14F-4D97-AF65-F5344CB8AC3E}">
        <p14:creationId xmlns:p14="http://schemas.microsoft.com/office/powerpoint/2010/main" val="1321397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2478</Words>
  <Application>Microsoft Office PowerPoint</Application>
  <PresentationFormat>寬螢幕</PresentationFormat>
  <Paragraphs>124</Paragraphs>
  <Slides>14</Slides>
  <Notes>11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微軟正黑體</vt:lpstr>
      <vt:lpstr>新細明體</vt:lpstr>
      <vt:lpstr>Arial</vt:lpstr>
      <vt:lpstr>Calibri</vt:lpstr>
      <vt:lpstr>Calibri Light</vt:lpstr>
      <vt:lpstr>Office 佈景主題</vt:lpstr>
      <vt:lpstr>Do smartphone usage scales predict behavior?</vt:lpstr>
      <vt:lpstr>Introduction</vt:lpstr>
      <vt:lpstr>Introduction</vt:lpstr>
      <vt:lpstr>Introduction</vt:lpstr>
      <vt:lpstr>Introduction</vt:lpstr>
      <vt:lpstr>Method-Participants</vt:lpstr>
      <vt:lpstr>Method-Procedure and materials</vt:lpstr>
      <vt:lpstr>Method-Procedure and materials</vt:lpstr>
      <vt:lpstr>Results-Behavioral metrics</vt:lpstr>
      <vt:lpstr>Results-Correlations</vt:lpstr>
      <vt:lpstr>Results-Correlations</vt:lpstr>
      <vt:lpstr>Results-Cluster analysis</vt:lpstr>
      <vt:lpstr>Discussion</vt:lpstr>
      <vt:lpstr>Limitations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smartphone usage scales predict behavior?</dc:title>
  <dc:creator>彭詩芸</dc:creator>
  <cp:lastModifiedBy>彭詩芸</cp:lastModifiedBy>
  <cp:revision>41</cp:revision>
  <dcterms:created xsi:type="dcterms:W3CDTF">2019-10-17T06:49:18Z</dcterms:created>
  <dcterms:modified xsi:type="dcterms:W3CDTF">2019-10-18T01:10:02Z</dcterms:modified>
</cp:coreProperties>
</file>